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77" r:id="rId3"/>
    <p:sldId id="257" r:id="rId4"/>
    <p:sldId id="258" r:id="rId5"/>
    <p:sldId id="259" r:id="rId6"/>
    <p:sldId id="260" r:id="rId7"/>
    <p:sldId id="266" r:id="rId8"/>
    <p:sldId id="278" r:id="rId9"/>
    <p:sldId id="279" r:id="rId10"/>
    <p:sldId id="267" r:id="rId11"/>
    <p:sldId id="268" r:id="rId12"/>
    <p:sldId id="269" r:id="rId13"/>
    <p:sldId id="270" r:id="rId14"/>
    <p:sldId id="280" r:id="rId15"/>
    <p:sldId id="281" r:id="rId16"/>
    <p:sldId id="265" r:id="rId17"/>
    <p:sldId id="264" r:id="rId18"/>
    <p:sldId id="275" r:id="rId19"/>
    <p:sldId id="263" r:id="rId20"/>
    <p:sldId id="262" r:id="rId21"/>
    <p:sldId id="276" r:id="rId22"/>
    <p:sldId id="271" r:id="rId23"/>
    <p:sldId id="273" r:id="rId24"/>
    <p:sldId id="27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376AF-B446-4236-AB85-127F9899F9A1}" type="datetimeFigureOut">
              <a:rPr lang="en-US" smtClean="0"/>
              <a:t>8/29/2022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9D032-1C0F-4735-8E6D-7E67E7AC4B97}" type="slidenum">
              <a:rPr lang="en-US" smtClean="0"/>
              <a:t>‹#›</a:t>
            </a:fld>
            <a:endParaRPr lang="en-US" dirty="0"/>
          </a:p>
        </p:txBody>
      </p:sp>
    </p:spTree>
    <p:extLst>
      <p:ext uri="{BB962C8B-B14F-4D97-AF65-F5344CB8AC3E}">
        <p14:creationId xmlns:p14="http://schemas.microsoft.com/office/powerpoint/2010/main" val="235402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9D032-1C0F-4735-8E6D-7E67E7AC4B97}" type="slidenum">
              <a:rPr lang="en-US" smtClean="0"/>
              <a:t>7</a:t>
            </a:fld>
            <a:endParaRPr lang="en-US" dirty="0"/>
          </a:p>
        </p:txBody>
      </p:sp>
    </p:spTree>
    <p:extLst>
      <p:ext uri="{BB962C8B-B14F-4D97-AF65-F5344CB8AC3E}">
        <p14:creationId xmlns:p14="http://schemas.microsoft.com/office/powerpoint/2010/main" val="3857473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3722871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39480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299428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209677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381063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1765019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291573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2020819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58711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1963616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C2ED10-0565-4425-89F9-AFF24257A6ED}" type="datetimeFigureOut">
              <a:rPr lang="en-US" smtClean="0"/>
              <a:t>8/29/2022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ED3FC6E-1AA0-48AB-BCE1-33A8CB3E3641}" type="slidenum">
              <a:rPr lang="en-US" smtClean="0"/>
              <a:t>‹#›</a:t>
            </a:fld>
            <a:endParaRPr lang="en-US" dirty="0"/>
          </a:p>
        </p:txBody>
      </p:sp>
    </p:spTree>
    <p:extLst>
      <p:ext uri="{BB962C8B-B14F-4D97-AF65-F5344CB8AC3E}">
        <p14:creationId xmlns:p14="http://schemas.microsoft.com/office/powerpoint/2010/main" val="168624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2ED10-0565-4425-89F9-AFF24257A6ED}" type="datetimeFigureOut">
              <a:rPr lang="en-US" smtClean="0"/>
              <a:t>8/29/2022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3FC6E-1AA0-48AB-BCE1-33A8CB3E3641}" type="slidenum">
              <a:rPr lang="en-US" smtClean="0"/>
              <a:t>‹#›</a:t>
            </a:fld>
            <a:endParaRPr lang="en-US" dirty="0"/>
          </a:p>
        </p:txBody>
      </p:sp>
    </p:spTree>
    <p:extLst>
      <p:ext uri="{BB962C8B-B14F-4D97-AF65-F5344CB8AC3E}">
        <p14:creationId xmlns:p14="http://schemas.microsoft.com/office/powerpoint/2010/main" val="14654459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taples.com/sbd/cre/noheader/sustainability-center/recycling-services/electronics?storeId=10001&amp;AID=14360646&amp;PID=100357191&amp;SID=oc5A05L8E%2FcFrofF6SHThNzvqppywFtWjO1IckWl397twW7kXiYhqmWi6Mfavo%2B%2F&amp;cvosrc=affiliate.cj.100357191&amp;cvo_campaign=&amp;cm_mmc=CJ-_-100357191-_-100357191-_-14360646&amp;CID=AFF%3A100357191%3A100357191%3A14360646&amp;CJPIXEL=CJPIXEL&amp;cjevent=0b9071c01dce11ed816200540a82b836&amp;dclid=COC73fnfzPkCFbAKaAgd8IkKIA&amp;userEnv=&amp;tenantId=StaplesDotCom&amp;locale=en-US&amp;zipCode=01760&amp;channel=WEB&amp;encode=" TargetMode="External"/><Relationship Id="rId2" Type="http://schemas.openxmlformats.org/officeDocument/2006/relationships/hyperlink" Target="http://www.bestbuy.com/site/services/recycling/pcmcat149900050025.c?id=pcmcat149900050025" TargetMode="Externa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s://www.batteriesplus.com/recycling"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atteriesplus.com/recycling" TargetMode="External"/><Relationship Id="rId2" Type="http://schemas.openxmlformats.org/officeDocument/2006/relationships/hyperlink" Target="https://corporate.homedepot.com/newsroom/second-life-hard-recycle-items"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smd-help.or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cityofmethuen.net/sites/g/files/vyhlif886/f/file/file/mercury2013.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indfieldalloy.com/contact/hours-of-operatio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6.xml"/><Relationship Id="rId18" Type="http://schemas.openxmlformats.org/officeDocument/2006/relationships/slide" Target="slide21.xml"/><Relationship Id="rId3" Type="http://schemas.openxmlformats.org/officeDocument/2006/relationships/slide" Target="slide4.xml"/><Relationship Id="rId21" Type="http://schemas.openxmlformats.org/officeDocument/2006/relationships/slide" Target="slide24.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20.xml"/><Relationship Id="rId2" Type="http://schemas.openxmlformats.org/officeDocument/2006/relationships/slide" Target="slide3.xml"/><Relationship Id="rId16" Type="http://schemas.openxmlformats.org/officeDocument/2006/relationships/slide" Target="slide19.xml"/><Relationship Id="rId20" Type="http://schemas.openxmlformats.org/officeDocument/2006/relationships/slide" Target="slide23.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13.xml"/><Relationship Id="rId5" Type="http://schemas.openxmlformats.org/officeDocument/2006/relationships/slide" Target="slide6.xml"/><Relationship Id="rId15" Type="http://schemas.openxmlformats.org/officeDocument/2006/relationships/slide" Target="slide18.xml"/><Relationship Id="rId10" Type="http://schemas.openxmlformats.org/officeDocument/2006/relationships/slide" Target="slide12.xml"/><Relationship Id="rId19" Type="http://schemas.openxmlformats.org/officeDocument/2006/relationships/slide" Target="slide22.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cityofmethuen.net/hazardouswasteda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bagandfilmrecycling.or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ityofmethuen.net/police-department/pages/community-engagement-uni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townfairtire.com/store/tires/new-hampshire/salem/" TargetMode="External"/><Relationship Id="rId2" Type="http://schemas.openxmlformats.org/officeDocument/2006/relationships/hyperlink" Target="https://www.broadwaytire-auto.com/Auto-Repair" TargetMode="Externa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cityofmethuen.net/police-department/pages/community-engagement-uni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batteriesplus.com/recycling" TargetMode="External"/><Relationship Id="rId2" Type="http://schemas.openxmlformats.org/officeDocument/2006/relationships/hyperlink" Target="https://corporate.homedepot.com/newsroom/second-life-hard-recycle-items"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uml.edu/bike/bike-shop/donate.asp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mspca.org/adoption-centers/nevins-farm-adoption-cent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rowleyma.childrensorchard.com/pages/sell-to-us" TargetMode="External"/><Relationship Id="rId3" Type="http://schemas.openxmlformats.org/officeDocument/2006/relationships/hyperlink" Target="http://www.bbbsfoundation.org/faqs/acceptable-non-acceptable-items/" TargetMode="External"/><Relationship Id="rId7" Type="http://schemas.openxmlformats.org/officeDocument/2006/relationships/hyperlink" Target="https://sharetheloveconsignment.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andoverthriftshop.com/donations/" TargetMode="External"/><Relationship Id="rId5" Type="http://schemas.openxmlformats.org/officeDocument/2006/relationships/hyperlink" Target="https://www.ruthshouse.org/take-action/#donate-clothing-household" TargetMode="External"/><Relationship Id="rId4" Type="http://schemas.openxmlformats.org/officeDocument/2006/relationships/hyperlink" Target="https://lazarushouse.org/services/clothing/" TargetMode="External"/><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hyperlink" Target="http://www.baystatetextiles.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agretechcorp.com/disposa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0EEC-1683-1CD2-C246-1CEEC5D442AC}"/>
              </a:ext>
            </a:extLst>
          </p:cNvPr>
          <p:cNvSpPr>
            <a:spLocks noGrp="1"/>
          </p:cNvSpPr>
          <p:nvPr>
            <p:ph type="ctrTitle"/>
          </p:nvPr>
        </p:nvSpPr>
        <p:spPr>
          <a:xfrm>
            <a:off x="525452" y="1299916"/>
            <a:ext cx="4015904" cy="2387600"/>
          </a:xfrm>
        </p:spPr>
        <p:txBody>
          <a:bodyPr>
            <a:normAutofit fontScale="90000"/>
          </a:bodyPr>
          <a:lstStyle/>
          <a:p>
            <a:pPr algn="l"/>
            <a:r>
              <a:rPr lang="en-US" sz="5400" dirty="0">
                <a:solidFill>
                  <a:srgbClr val="FFFFFF"/>
                </a:solidFill>
              </a:rPr>
              <a:t>No-Cost or Low-Cost Options for Reuse or Disposal</a:t>
            </a:r>
          </a:p>
        </p:txBody>
      </p:sp>
      <p:sp>
        <p:nvSpPr>
          <p:cNvPr id="3" name="Subtitle 2">
            <a:extLst>
              <a:ext uri="{FF2B5EF4-FFF2-40B4-BE49-F238E27FC236}">
                <a16:creationId xmlns:a16="http://schemas.microsoft.com/office/drawing/2014/main" id="{C137329A-FB57-EF83-879E-5EF4C992C797}"/>
              </a:ext>
            </a:extLst>
          </p:cNvPr>
          <p:cNvSpPr>
            <a:spLocks noGrp="1"/>
          </p:cNvSpPr>
          <p:nvPr>
            <p:ph type="subTitle" idx="1"/>
          </p:nvPr>
        </p:nvSpPr>
        <p:spPr>
          <a:xfrm>
            <a:off x="525452" y="3826932"/>
            <a:ext cx="4463798" cy="2387601"/>
          </a:xfrm>
        </p:spPr>
        <p:txBody>
          <a:bodyPr>
            <a:normAutofit/>
          </a:bodyPr>
          <a:lstStyle/>
          <a:p>
            <a:pPr algn="l"/>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 addition to the services provided by the City of Methuen and E. L. Harvey, there are a multitude of private companies that provide low- or no-cost reuse </a:t>
            </a:r>
            <a:r>
              <a:rPr lang="en-US" sz="1400" dirty="0">
                <a:solidFill>
                  <a:srgbClr val="FFFFFF"/>
                </a:solidFill>
                <a:latin typeface="Calibri" panose="020F0502020204030204" pitchFamily="34" charset="0"/>
                <a:ea typeface="Calibri" panose="020F0502020204030204" pitchFamily="34" charset="0"/>
                <a:cs typeface="Calibri" panose="020F0502020204030204" pitchFamily="34" charset="0"/>
              </a:rPr>
              <a:t>or safe disposal </a:t>
            </a:r>
            <a:r>
              <a:rPr lang="en-US" sz="14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services that you can use to reduce curbside trash, .save the environment and support Merrimack Valley businesses. See below for the “hard to dispose of” items that can be  disposed safely or reused locally at no cost or low cost.  This list is not exhaustive.</a:t>
            </a:r>
            <a:endParaRPr lang="en-US"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400" dirty="0">
              <a:solidFill>
                <a:srgbClr val="FFFFFF"/>
              </a:solidFill>
            </a:endParaRPr>
          </a:p>
        </p:txBody>
      </p:sp>
      <p:pic>
        <p:nvPicPr>
          <p:cNvPr id="1026" name="Picture 2" descr="Recycling Symbol - Download the Original Recycle Logo">
            <a:extLst>
              <a:ext uri="{FF2B5EF4-FFF2-40B4-BE49-F238E27FC236}">
                <a16:creationId xmlns:a16="http://schemas.microsoft.com/office/drawing/2014/main" id="{145FABCD-ED28-A28B-A46E-61B51704C1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03627" y="643467"/>
            <a:ext cx="570903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374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Electronics and Computer Parts</a:t>
            </a:r>
          </a:p>
        </p:txBody>
      </p:sp>
      <p:sp>
        <p:nvSpPr>
          <p:cNvPr id="3" name="Content Placeholder 2">
            <a:extLst>
              <a:ext uri="{FF2B5EF4-FFF2-40B4-BE49-F238E27FC236}">
                <a16:creationId xmlns:a16="http://schemas.microsoft.com/office/drawing/2014/main" id="{3F9634D0-5570-7C21-24AC-4D9F16326E40}"/>
              </a:ext>
            </a:extLst>
          </p:cNvPr>
          <p:cNvSpPr>
            <a:spLocks noGrp="1"/>
          </p:cNvSpPr>
          <p:nvPr>
            <p:ph idx="1"/>
          </p:nvPr>
        </p:nvSpPr>
        <p:spPr>
          <a:xfrm>
            <a:off x="838200" y="1773817"/>
            <a:ext cx="4936067" cy="4403146"/>
          </a:xfrm>
        </p:spPr>
        <p:txBody>
          <a:bodyPr>
            <a:normAutofit fontScale="92500" lnSpcReduction="20000"/>
          </a:bodyPr>
          <a:lstStyle/>
          <a:p>
            <a:pPr>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Best Buy (290 S Broadway E, Salem, NH) accepts up to 3 items per households per day free of charge.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www.bestbuy.com/site/services/recycling/pcmcat149900050025.c?id=pcmcat149900050025</a:t>
            </a:r>
            <a:endParaRPr lang="en-US" sz="2000" u="sng"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Staples also accepts many electronic devices, up to 7 per customer per day.</a:t>
            </a:r>
          </a:p>
          <a:p>
            <a:pPr marL="0" indent="0">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Electronics Recycling | Sustainability | Staples®</a:t>
            </a:r>
            <a:r>
              <a:rPr lang="en-US" sz="2000" u="sng" dirty="0">
                <a:solidFill>
                  <a:schemeClr val="accent4">
                    <a:lumMod val="60000"/>
                    <a:lumOff val="40000"/>
                  </a:schemeClr>
                </a:solidFill>
                <a:latin typeface="Calibri" panose="020F0502020204030204" pitchFamily="34" charset="0"/>
                <a:ea typeface="Calibri" panose="020F0502020204030204" pitchFamily="34" charset="0"/>
              </a:rPr>
              <a:t> </a:t>
            </a:r>
          </a:p>
          <a:p>
            <a:r>
              <a:rPr lang="en-US" sz="2000" dirty="0">
                <a:effectLst/>
                <a:latin typeface="Calibri" panose="020F0502020204030204" pitchFamily="34" charset="0"/>
                <a:ea typeface="Calibri" panose="020F0502020204030204" pitchFamily="34" charset="0"/>
              </a:rPr>
              <a:t>Cell Phones are also taken a</a:t>
            </a:r>
            <a:r>
              <a:rPr lang="en-US" sz="2000" dirty="0">
                <a:latin typeface="Calibri" panose="020F0502020204030204" pitchFamily="34" charset="0"/>
                <a:ea typeface="Calibri" panose="020F0502020204030204" pitchFamily="34" charset="0"/>
              </a:rPr>
              <a:t>t Target (</a:t>
            </a:r>
            <a:r>
              <a:rPr lang="en-US" sz="2000" dirty="0">
                <a:latin typeface="Calibri" panose="020F0502020204030204" pitchFamily="34" charset="0"/>
                <a:ea typeface="Calibri" panose="020F0502020204030204" pitchFamily="34" charset="0"/>
                <a:cs typeface="Calibri" panose="020F0502020204030204" pitchFamily="34" charset="0"/>
              </a:rPr>
              <a:t>67 Pleasant Valley Street, Methuen, MA) for recycling.</a:t>
            </a:r>
          </a:p>
          <a:p>
            <a:endParaRPr lang="en-US" sz="2000" dirty="0">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Batteries &amp; Bulbs (380 S Broadway, Salem, NH) accepts some electronics for recycling.  </a:t>
            </a:r>
          </a:p>
          <a:p>
            <a:pPr marL="0" indent="0">
              <a:spcBef>
                <a:spcPts val="0"/>
              </a:spcBef>
              <a:spcAft>
                <a:spcPts val="800"/>
              </a:spcAft>
              <a:buNone/>
            </a:pPr>
            <a:r>
              <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https://www.batteriesplus.com/recycling</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endParaRPr lang="en-US" sz="2000" dirty="0">
              <a:effectLst/>
              <a:latin typeface="Calibri" panose="020F0502020204030204" pitchFamily="34" charset="0"/>
              <a:ea typeface="Calibri" panose="020F0502020204030204" pitchFamily="34" charset="0"/>
            </a:endParaRPr>
          </a:p>
        </p:txBody>
      </p:sp>
      <p:pic>
        <p:nvPicPr>
          <p:cNvPr id="5" name="Picture 4" descr="A close-up of a circuit board&#10;&#10;Description automatically generated with medium confidence">
            <a:extLst>
              <a:ext uri="{FF2B5EF4-FFF2-40B4-BE49-F238E27FC236}">
                <a16:creationId xmlns:a16="http://schemas.microsoft.com/office/drawing/2014/main" id="{B7DD719D-F767-0F76-1506-0532E47A0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734" y="2537005"/>
            <a:ext cx="4935970" cy="3294760"/>
          </a:xfrm>
          <a:prstGeom prst="rect">
            <a:avLst/>
          </a:prstGeom>
        </p:spPr>
      </p:pic>
    </p:spTree>
    <p:extLst>
      <p:ext uri="{BB962C8B-B14F-4D97-AF65-F5344CB8AC3E}">
        <p14:creationId xmlns:p14="http://schemas.microsoft.com/office/powerpoint/2010/main" val="16045635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Eyeglasses</a:t>
            </a:r>
          </a:p>
        </p:txBody>
      </p:sp>
      <p:sp>
        <p:nvSpPr>
          <p:cNvPr id="3" name="Content Placeholder 2">
            <a:extLst>
              <a:ext uri="{FF2B5EF4-FFF2-40B4-BE49-F238E27FC236}">
                <a16:creationId xmlns:a16="http://schemas.microsoft.com/office/drawing/2014/main" id="{3F9634D0-5570-7C21-24AC-4D9F16326E40}"/>
              </a:ext>
            </a:extLst>
          </p:cNvPr>
          <p:cNvSpPr>
            <a:spLocks noGrp="1"/>
          </p:cNvSpPr>
          <p:nvPr>
            <p:ph idx="1"/>
          </p:nvPr>
        </p:nvSpPr>
        <p:spPr>
          <a:xfrm>
            <a:off x="838200" y="2191807"/>
            <a:ext cx="5029940" cy="3985155"/>
          </a:xfrm>
        </p:spPr>
        <p:txBody>
          <a:bodyPr>
            <a:normAutofit/>
          </a:bodyPr>
          <a:lstStyle/>
          <a:p>
            <a:r>
              <a:rPr lang="en-US" sz="2000" dirty="0">
                <a:effectLst/>
                <a:latin typeface="Calibri" panose="020F0502020204030204" pitchFamily="34" charset="0"/>
                <a:ea typeface="Calibri" panose="020F0502020204030204" pitchFamily="34" charset="0"/>
              </a:rPr>
              <a:t>Any Walmart that has a Walmart Vision Center (326 N Broadway, Salem, NH) are partnered with Lions Club, to collect donations of old eyeglasses.</a:t>
            </a:r>
          </a:p>
          <a:p>
            <a:r>
              <a:rPr lang="en-US" sz="2000" dirty="0">
                <a:latin typeface="Calibri" panose="020F0502020204030204" pitchFamily="34" charset="0"/>
              </a:rPr>
              <a:t>Pearle Vision at the Loop (90 Pleasant Valley St #250, Methuen, MA) has a donation box for the collection of corrective glasses.</a:t>
            </a:r>
          </a:p>
          <a:p>
            <a:r>
              <a:rPr lang="en-US" sz="2000" dirty="0">
                <a:latin typeface="Calibri" panose="020F0502020204030204" pitchFamily="34" charset="0"/>
              </a:rPr>
              <a:t>Nevins Memorial Library (305 Broadway, Methuen, MA) also has a drop off bin for eyeglasses.</a:t>
            </a:r>
            <a:endParaRPr lang="en-US" sz="2000" dirty="0"/>
          </a:p>
        </p:txBody>
      </p:sp>
      <p:pic>
        <p:nvPicPr>
          <p:cNvPr id="5" name="Picture 4">
            <a:extLst>
              <a:ext uri="{FF2B5EF4-FFF2-40B4-BE49-F238E27FC236}">
                <a16:creationId xmlns:a16="http://schemas.microsoft.com/office/drawing/2014/main" id="{FC312DBD-F86F-9E68-CCBF-C4F00B8BA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734" y="2537005"/>
            <a:ext cx="4935970" cy="3294760"/>
          </a:xfrm>
          <a:prstGeom prst="rect">
            <a:avLst/>
          </a:prstGeom>
        </p:spPr>
      </p:pic>
    </p:spTree>
    <p:extLst>
      <p:ext uri="{BB962C8B-B14F-4D97-AF65-F5344CB8AC3E}">
        <p14:creationId xmlns:p14="http://schemas.microsoft.com/office/powerpoint/2010/main" val="199109989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Fluorescent Light Bulbs</a:t>
            </a:r>
          </a:p>
        </p:txBody>
      </p:sp>
      <p:sp>
        <p:nvSpPr>
          <p:cNvPr id="3" name="Content Placeholder 2">
            <a:extLst>
              <a:ext uri="{FF2B5EF4-FFF2-40B4-BE49-F238E27FC236}">
                <a16:creationId xmlns:a16="http://schemas.microsoft.com/office/drawing/2014/main" id="{3F9634D0-5570-7C21-24AC-4D9F16326E40}"/>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The Home Depot (72 Pleasant Valley Street, Methuen, MA) accepts fluorescent bulbs for recycling free of charge in their drop off bin.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corporate.homedepot.com/newsroom/second-life-hard-recycle-items</a:t>
            </a: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 </a:t>
            </a:r>
          </a:p>
          <a:p>
            <a:pPr>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Batteries &amp; Bulbs (380 S Broadway, Salem, NH) accepts all sorts of light bulbs, see their website for specifics.</a:t>
            </a:r>
          </a:p>
          <a:p>
            <a:pPr marL="0" indent="0">
              <a:spcBef>
                <a:spcPts val="0"/>
              </a:spcBef>
              <a:spcAft>
                <a:spcPts val="800"/>
              </a:spcAft>
              <a:buNone/>
            </a:pPr>
            <a:r>
              <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https://www.batteriesplus.com/recycling</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800"/>
              </a:spcAft>
              <a:buNone/>
            </a:pP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close-up of a light bulb&#10;&#10;Description automatically generated with medium confidence">
            <a:extLst>
              <a:ext uri="{FF2B5EF4-FFF2-40B4-BE49-F238E27FC236}">
                <a16:creationId xmlns:a16="http://schemas.microsoft.com/office/drawing/2014/main" id="{9DE20586-5460-39FD-D262-DEFEF63DB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34" y="2537005"/>
            <a:ext cx="4935970" cy="3294760"/>
          </a:xfrm>
          <a:prstGeom prst="rect">
            <a:avLst/>
          </a:prstGeom>
        </p:spPr>
      </p:pic>
    </p:spTree>
    <p:extLst>
      <p:ext uri="{BB962C8B-B14F-4D97-AF65-F5344CB8AC3E}">
        <p14:creationId xmlns:p14="http://schemas.microsoft.com/office/powerpoint/2010/main" val="48718424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Ink Cartridges</a:t>
            </a:r>
          </a:p>
        </p:txBody>
      </p:sp>
      <p:sp>
        <p:nvSpPr>
          <p:cNvPr id="3" name="Content Placeholder 2">
            <a:extLst>
              <a:ext uri="{FF2B5EF4-FFF2-40B4-BE49-F238E27FC236}">
                <a16:creationId xmlns:a16="http://schemas.microsoft.com/office/drawing/2014/main" id="{3F9634D0-5570-7C21-24AC-4D9F16326E40}"/>
              </a:ext>
            </a:extLst>
          </p:cNvPr>
          <p:cNvSpPr>
            <a:spLocks noGrp="1"/>
          </p:cNvSpPr>
          <p:nvPr>
            <p:ph idx="1"/>
          </p:nvPr>
        </p:nvSpPr>
        <p:spPr>
          <a:xfrm>
            <a:off x="838200" y="2191807"/>
            <a:ext cx="4936067" cy="3985155"/>
          </a:xfrm>
        </p:spPr>
        <p:txBody>
          <a:bodyPr>
            <a:normAutofit/>
          </a:bodyPr>
          <a:lstStyle/>
          <a:p>
            <a:r>
              <a:rPr lang="en-US" sz="2000" dirty="0">
                <a:effectLst/>
                <a:latin typeface="Calibri" panose="020F0502020204030204" pitchFamily="34" charset="0"/>
                <a:ea typeface="Calibri" panose="020F0502020204030204" pitchFamily="34" charset="0"/>
              </a:rPr>
              <a:t>If you would like your ink cartridge refilled, Walgreens will refill for cheaper than of buying new ones. </a:t>
            </a:r>
          </a:p>
          <a:p>
            <a:r>
              <a:rPr lang="en-US" sz="2000" dirty="0">
                <a:effectLst/>
                <a:latin typeface="Calibri" panose="020F0502020204030204" pitchFamily="34" charset="0"/>
                <a:ea typeface="Calibri" panose="020F0502020204030204" pitchFamily="34" charset="0"/>
              </a:rPr>
              <a:t>Staples will take ink cartridges for recycling free of charge.</a:t>
            </a:r>
            <a:endParaRPr lang="en-US" sz="2000" dirty="0"/>
          </a:p>
        </p:txBody>
      </p:sp>
      <p:pic>
        <p:nvPicPr>
          <p:cNvPr id="5" name="Picture 4" descr="A picture containing text, indoor, floor, open&#10;&#10;Description automatically generated">
            <a:extLst>
              <a:ext uri="{FF2B5EF4-FFF2-40B4-BE49-F238E27FC236}">
                <a16:creationId xmlns:a16="http://schemas.microsoft.com/office/drawing/2014/main" id="{DC7301D7-DEA1-6787-542C-6D5196643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141" y="2191807"/>
            <a:ext cx="3985156" cy="3985156"/>
          </a:xfrm>
          <a:prstGeom prst="rect">
            <a:avLst/>
          </a:prstGeom>
        </p:spPr>
      </p:pic>
    </p:spTree>
    <p:extLst>
      <p:ext uri="{BB962C8B-B14F-4D97-AF65-F5344CB8AC3E}">
        <p14:creationId xmlns:p14="http://schemas.microsoft.com/office/powerpoint/2010/main" val="28971184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Medical Aids</a:t>
            </a:r>
          </a:p>
        </p:txBody>
      </p:sp>
      <p:sp>
        <p:nvSpPr>
          <p:cNvPr id="3" name="Content Placeholder 2">
            <a:extLst>
              <a:ext uri="{FF2B5EF4-FFF2-40B4-BE49-F238E27FC236}">
                <a16:creationId xmlns:a16="http://schemas.microsoft.com/office/drawing/2014/main" id="{3F9634D0-5570-7C21-24AC-4D9F16326E40}"/>
              </a:ext>
            </a:extLst>
          </p:cNvPr>
          <p:cNvSpPr>
            <a:spLocks noGrp="1"/>
          </p:cNvSpPr>
          <p:nvPr>
            <p:ph idx="1"/>
          </p:nvPr>
        </p:nvSpPr>
        <p:spPr>
          <a:xfrm>
            <a:off x="838200" y="2191807"/>
            <a:ext cx="4936067" cy="3985155"/>
          </a:xfrm>
        </p:spPr>
        <p:txBody>
          <a:bodyPr>
            <a:normAutofit/>
          </a:bodyPr>
          <a:lstStyle/>
          <a:p>
            <a:r>
              <a:rPr lang="en-US" sz="2000" dirty="0">
                <a:effectLst/>
                <a:latin typeface="Calibri" panose="020F0502020204030204" pitchFamily="34" charset="0"/>
                <a:ea typeface="Calibri" panose="020F0502020204030204" pitchFamily="34" charset="0"/>
              </a:rPr>
              <a:t>Freemasons Hospital Equipment Loan Program (500 W Cummings Park, Woburn, MA) accepts medical equipment for at home care. See their website for what they accept.</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endParaRPr>
          </a:p>
          <a:p>
            <a:pPr marL="0" indent="0">
              <a:buNone/>
            </a:pPr>
            <a:r>
              <a:rPr lang="en-US" sz="2000"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https://smd-help.org/</a:t>
            </a:r>
            <a:endParaRPr lang="en-US" sz="2000" dirty="0">
              <a:solidFill>
                <a:schemeClr val="accent4">
                  <a:lumMod val="60000"/>
                  <a:lumOff val="40000"/>
                </a:schemeClr>
              </a:solidFill>
              <a:latin typeface="Calibri" panose="020F0502020204030204" pitchFamily="34" charset="0"/>
            </a:endParaRPr>
          </a:p>
          <a:p>
            <a:r>
              <a:rPr lang="en-US" sz="2000" dirty="0"/>
              <a:t>Methuen Senior Center at 77 Lowell St.  also accepts donations for reuse of wheelchairs and canes.</a:t>
            </a:r>
          </a:p>
        </p:txBody>
      </p:sp>
      <p:pic>
        <p:nvPicPr>
          <p:cNvPr id="5" name="Picture 4">
            <a:extLst>
              <a:ext uri="{FF2B5EF4-FFF2-40B4-BE49-F238E27FC236}">
                <a16:creationId xmlns:a16="http://schemas.microsoft.com/office/drawing/2014/main" id="{1DEF6CAD-9108-271C-79AB-04521F4FE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225" y="2100388"/>
            <a:ext cx="4451205" cy="3149300"/>
          </a:xfrm>
          <a:prstGeom prst="rect">
            <a:avLst/>
          </a:prstGeom>
        </p:spPr>
      </p:pic>
    </p:spTree>
    <p:extLst>
      <p:ext uri="{BB962C8B-B14F-4D97-AF65-F5344CB8AC3E}">
        <p14:creationId xmlns:p14="http://schemas.microsoft.com/office/powerpoint/2010/main" val="340648969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Mercury Items (Thermometers)</a:t>
            </a:r>
          </a:p>
        </p:txBody>
      </p:sp>
      <p:sp>
        <p:nvSpPr>
          <p:cNvPr id="3" name="Content Placeholder 2">
            <a:extLst>
              <a:ext uri="{FF2B5EF4-FFF2-40B4-BE49-F238E27FC236}">
                <a16:creationId xmlns:a16="http://schemas.microsoft.com/office/drawing/2014/main" id="{3F9634D0-5570-7C21-24AC-4D9F16326E40}"/>
              </a:ext>
            </a:extLst>
          </p:cNvPr>
          <p:cNvSpPr>
            <a:spLocks noGrp="1"/>
          </p:cNvSpPr>
          <p:nvPr>
            <p:ph idx="1"/>
          </p:nvPr>
        </p:nvSpPr>
        <p:spPr>
          <a:xfrm>
            <a:off x="838200" y="2191807"/>
            <a:ext cx="4936067" cy="3985155"/>
          </a:xfrm>
        </p:spPr>
        <p:txBody>
          <a:bodyPr>
            <a:normAutofit/>
          </a:bodyPr>
          <a:lstStyle/>
          <a:p>
            <a:r>
              <a:rPr lang="en-US" sz="2000" dirty="0"/>
              <a:t>The city collects mercury products at the Board of Health in City Hall (2nd Floor, 41 Pleasant Street). Items accepted include thermometers, button batteries containing mercury, and thermostats.</a:t>
            </a:r>
            <a:endParaRPr lang="en-US" sz="2000" dirty="0">
              <a:solidFill>
                <a:schemeClr val="accent4">
                  <a:lumMod val="60000"/>
                  <a:lumOff val="40000"/>
                </a:schemeClr>
              </a:solidFill>
            </a:endParaRPr>
          </a:p>
          <a:p>
            <a:pPr marL="0" indent="0">
              <a:buNone/>
            </a:pPr>
            <a:r>
              <a:rPr lang="en-US" sz="2000"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www.cityofmethuen.net/sites/g/files/vyhlif886/f/file/file/mercury2013.pdf</a:t>
            </a:r>
            <a:endParaRPr lang="en-US" sz="2000" dirty="0">
              <a:solidFill>
                <a:schemeClr val="accent4">
                  <a:lumMod val="60000"/>
                  <a:lumOff val="40000"/>
                </a:schemeClr>
              </a:solidFill>
            </a:endParaRPr>
          </a:p>
          <a:p>
            <a:pPr marL="0" indent="0">
              <a:buNone/>
            </a:pPr>
            <a:endParaRPr lang="en-US" sz="2000" dirty="0"/>
          </a:p>
        </p:txBody>
      </p:sp>
      <p:pic>
        <p:nvPicPr>
          <p:cNvPr id="5" name="Picture 4" descr="A close-up of a pen&#10;&#10;Description automatically generated with medium confidence">
            <a:extLst>
              <a:ext uri="{FF2B5EF4-FFF2-40B4-BE49-F238E27FC236}">
                <a16:creationId xmlns:a16="http://schemas.microsoft.com/office/drawing/2014/main" id="{DC47ECF0-50DA-5BC5-5E39-FEBB2868F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150" y="2649893"/>
            <a:ext cx="4066527" cy="2697729"/>
          </a:xfrm>
          <a:prstGeom prst="rect">
            <a:avLst/>
          </a:prstGeom>
        </p:spPr>
      </p:pic>
    </p:spTree>
    <p:extLst>
      <p:ext uri="{BB962C8B-B14F-4D97-AF65-F5344CB8AC3E}">
        <p14:creationId xmlns:p14="http://schemas.microsoft.com/office/powerpoint/2010/main" val="315894568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5739-3CF9-47BA-AAF8-9659F1E20BE6}"/>
              </a:ext>
            </a:extLst>
          </p:cNvPr>
          <p:cNvSpPr>
            <a:spLocks noGrp="1"/>
          </p:cNvSpPr>
          <p:nvPr>
            <p:ph type="title"/>
          </p:nvPr>
        </p:nvSpPr>
        <p:spPr>
          <a:xfrm>
            <a:off x="833002" y="448253"/>
            <a:ext cx="10520702" cy="1325563"/>
          </a:xfrm>
        </p:spPr>
        <p:txBody>
          <a:bodyPr>
            <a:normAutofit/>
          </a:bodyPr>
          <a:lstStyle/>
          <a:p>
            <a:r>
              <a:rPr lang="en-US" dirty="0"/>
              <a:t>Metal Items &amp; Scrap Metal</a:t>
            </a:r>
          </a:p>
        </p:txBody>
      </p:sp>
      <p:sp>
        <p:nvSpPr>
          <p:cNvPr id="3" name="Content Placeholder 2">
            <a:extLst>
              <a:ext uri="{FF2B5EF4-FFF2-40B4-BE49-F238E27FC236}">
                <a16:creationId xmlns:a16="http://schemas.microsoft.com/office/drawing/2014/main" id="{817DC2C8-1D43-F616-4580-55692BB75D79}"/>
              </a:ext>
            </a:extLst>
          </p:cNvPr>
          <p:cNvSpPr>
            <a:spLocks noGrp="1"/>
          </p:cNvSpPr>
          <p:nvPr>
            <p:ph idx="1"/>
          </p:nvPr>
        </p:nvSpPr>
        <p:spPr>
          <a:xfrm>
            <a:off x="838200" y="2191807"/>
            <a:ext cx="4936067" cy="3985155"/>
          </a:xfrm>
        </p:spPr>
        <p:txBody>
          <a:bodyPr>
            <a:normAutofit/>
          </a:bodyPr>
          <a:lstStyle/>
          <a:p>
            <a:pPr marL="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Windfield Alloy Inc. will take scrap metal usually free of charge.</a:t>
            </a:r>
          </a:p>
          <a:p>
            <a:pPr marL="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windfieldalloy.com/contact/hours-of-operation/</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erson wearing a garment&#10;&#10;Description automatically generated with low confidence">
            <a:extLst>
              <a:ext uri="{FF2B5EF4-FFF2-40B4-BE49-F238E27FC236}">
                <a16:creationId xmlns:a16="http://schemas.microsoft.com/office/drawing/2014/main" id="{0964EE16-9DAC-7FF5-913F-7FD2EC49E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673" y="2191807"/>
            <a:ext cx="2660091" cy="3985156"/>
          </a:xfrm>
          <a:prstGeom prst="rect">
            <a:avLst/>
          </a:prstGeom>
        </p:spPr>
      </p:pic>
    </p:spTree>
    <p:extLst>
      <p:ext uri="{BB962C8B-B14F-4D97-AF65-F5344CB8AC3E}">
        <p14:creationId xmlns:p14="http://schemas.microsoft.com/office/powerpoint/2010/main" val="285659329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B6B3D-A3BE-08E6-C026-181507200620}"/>
              </a:ext>
            </a:extLst>
          </p:cNvPr>
          <p:cNvSpPr>
            <a:spLocks noGrp="1"/>
          </p:cNvSpPr>
          <p:nvPr>
            <p:ph type="title"/>
          </p:nvPr>
        </p:nvSpPr>
        <p:spPr>
          <a:xfrm>
            <a:off x="833002" y="448253"/>
            <a:ext cx="10520702" cy="1325563"/>
          </a:xfrm>
        </p:spPr>
        <p:txBody>
          <a:bodyPr>
            <a:normAutofit/>
          </a:bodyPr>
          <a:lstStyle/>
          <a:p>
            <a:r>
              <a:rPr lang="en-US" dirty="0"/>
              <a:t>Motor Oil</a:t>
            </a:r>
          </a:p>
        </p:txBody>
      </p:sp>
      <p:sp>
        <p:nvSpPr>
          <p:cNvPr id="3" name="Content Placeholder 2">
            <a:extLst>
              <a:ext uri="{FF2B5EF4-FFF2-40B4-BE49-F238E27FC236}">
                <a16:creationId xmlns:a16="http://schemas.microsoft.com/office/drawing/2014/main" id="{8B9D075A-DDCC-C6E8-031F-3BC606737240}"/>
              </a:ext>
            </a:extLst>
          </p:cNvPr>
          <p:cNvSpPr>
            <a:spLocks noGrp="1"/>
          </p:cNvSpPr>
          <p:nvPr>
            <p:ph idx="1"/>
          </p:nvPr>
        </p:nvSpPr>
        <p:spPr>
          <a:xfrm>
            <a:off x="838200" y="2191807"/>
            <a:ext cx="4936067" cy="3985155"/>
          </a:xfrm>
        </p:spPr>
        <p:txBody>
          <a:bodyPr>
            <a:normAutofit/>
          </a:bodyPr>
          <a:lstStyle/>
          <a:p>
            <a:r>
              <a:rPr lang="en-US" sz="2000" dirty="0">
                <a:effectLst/>
                <a:latin typeface="Calibri" panose="020F0502020204030204" pitchFamily="34" charset="0"/>
                <a:ea typeface="Calibri" panose="020F0502020204030204" pitchFamily="34" charset="0"/>
              </a:rPr>
              <a:t>According to Massachusetts State Law, any business that sells motor oil must accept used motor oil back – with a receipt or proof of purchase.</a:t>
            </a:r>
            <a:endParaRPr lang="en-US" sz="2000" dirty="0"/>
          </a:p>
        </p:txBody>
      </p:sp>
      <p:pic>
        <p:nvPicPr>
          <p:cNvPr id="5" name="Picture 4" descr="A picture containing indoor, close&#10;&#10;Description automatically generated">
            <a:extLst>
              <a:ext uri="{FF2B5EF4-FFF2-40B4-BE49-F238E27FC236}">
                <a16:creationId xmlns:a16="http://schemas.microsoft.com/office/drawing/2014/main" id="{F988E781-00B2-BC8F-40C9-EF198B906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285" y="2191807"/>
            <a:ext cx="2988867" cy="3985156"/>
          </a:xfrm>
          <a:prstGeom prst="rect">
            <a:avLst/>
          </a:prstGeom>
        </p:spPr>
      </p:pic>
    </p:spTree>
    <p:extLst>
      <p:ext uri="{BB962C8B-B14F-4D97-AF65-F5344CB8AC3E}">
        <p14:creationId xmlns:p14="http://schemas.microsoft.com/office/powerpoint/2010/main" val="27344141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4BA6-572F-1EFC-ECED-A0349536F33A}"/>
              </a:ext>
            </a:extLst>
          </p:cNvPr>
          <p:cNvSpPr>
            <a:spLocks noGrp="1"/>
          </p:cNvSpPr>
          <p:nvPr>
            <p:ph type="title"/>
          </p:nvPr>
        </p:nvSpPr>
        <p:spPr>
          <a:xfrm>
            <a:off x="833002" y="448253"/>
            <a:ext cx="10520702" cy="1325563"/>
          </a:xfrm>
        </p:spPr>
        <p:txBody>
          <a:bodyPr>
            <a:normAutofit/>
          </a:bodyPr>
          <a:lstStyle/>
          <a:p>
            <a:r>
              <a:rPr lang="en-US" dirty="0"/>
              <a:t>Packaging Materials</a:t>
            </a:r>
          </a:p>
        </p:txBody>
      </p:sp>
      <p:sp>
        <p:nvSpPr>
          <p:cNvPr id="3" name="Content Placeholder 2">
            <a:extLst>
              <a:ext uri="{FF2B5EF4-FFF2-40B4-BE49-F238E27FC236}">
                <a16:creationId xmlns:a16="http://schemas.microsoft.com/office/drawing/2014/main" id="{C8E1B37B-57A7-D6C9-8E2A-44E3A5D28368}"/>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The Methuen Post Office (272 Broadway, Methuen, MA) accepts packaging materials. </a:t>
            </a:r>
          </a:p>
          <a:p>
            <a:pPr marL="0" marR="0">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icture containing indoor, tiled, basement, tile&#10;&#10;Description automatically generated">
            <a:extLst>
              <a:ext uri="{FF2B5EF4-FFF2-40B4-BE49-F238E27FC236}">
                <a16:creationId xmlns:a16="http://schemas.microsoft.com/office/drawing/2014/main" id="{6C91D32C-A65B-1183-4588-1FF126AC0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735" y="1773816"/>
            <a:ext cx="4729121" cy="3152747"/>
          </a:xfrm>
          <a:prstGeom prst="rect">
            <a:avLst/>
          </a:prstGeom>
        </p:spPr>
      </p:pic>
    </p:spTree>
    <p:extLst>
      <p:ext uri="{BB962C8B-B14F-4D97-AF65-F5344CB8AC3E}">
        <p14:creationId xmlns:p14="http://schemas.microsoft.com/office/powerpoint/2010/main" val="160765460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2EA76-A747-3746-B056-5CA39B088FB9}"/>
              </a:ext>
            </a:extLst>
          </p:cNvPr>
          <p:cNvSpPr>
            <a:spLocks noGrp="1"/>
          </p:cNvSpPr>
          <p:nvPr>
            <p:ph type="title"/>
          </p:nvPr>
        </p:nvSpPr>
        <p:spPr>
          <a:xfrm>
            <a:off x="833002" y="448253"/>
            <a:ext cx="10520702" cy="1325563"/>
          </a:xfrm>
        </p:spPr>
        <p:txBody>
          <a:bodyPr>
            <a:normAutofit/>
          </a:bodyPr>
          <a:lstStyle/>
          <a:p>
            <a:r>
              <a:rPr lang="en-US" dirty="0"/>
              <a:t>Paint (Latex)</a:t>
            </a:r>
          </a:p>
        </p:txBody>
      </p:sp>
      <p:sp>
        <p:nvSpPr>
          <p:cNvPr id="3" name="Content Placeholder 2">
            <a:extLst>
              <a:ext uri="{FF2B5EF4-FFF2-40B4-BE49-F238E27FC236}">
                <a16:creationId xmlns:a16="http://schemas.microsoft.com/office/drawing/2014/main" id="{42A1D0DB-3BE4-B6D0-7403-99E03BD2E51C}"/>
              </a:ext>
            </a:extLst>
          </p:cNvPr>
          <p:cNvSpPr>
            <a:spLocks noGrp="1"/>
          </p:cNvSpPr>
          <p:nvPr>
            <p:ph idx="1"/>
          </p:nvPr>
        </p:nvSpPr>
        <p:spPr>
          <a:xfrm>
            <a:off x="838200" y="2191807"/>
            <a:ext cx="4936067" cy="3985155"/>
          </a:xfrm>
        </p:spPr>
        <p:txBody>
          <a:bodyPr>
            <a:normAutofit/>
          </a:bodyPr>
          <a:lstStyle/>
          <a:p>
            <a:r>
              <a:rPr lang="en-US" sz="2000" dirty="0">
                <a:effectLst/>
                <a:latin typeface="Calibri" panose="020F0502020204030204" pitchFamily="34" charset="0"/>
                <a:ea typeface="Calibri" panose="020F0502020204030204" pitchFamily="34" charset="0"/>
                <a:cs typeface="Calibri" panose="020F0502020204030204" pitchFamily="34" charset="0"/>
              </a:rPr>
              <a:t>Latex paint can be thrown away in standard trash collection once it is dry.  To ensure it is dry, pour it out in a small portion and wait for it to dry.  After one portion has dried, pour the next portion and repeat until it is all dry.  An alternative way is to put sawdust, kitty litter, or another absorbent material to dry out the paint faster.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icture containing person, indoor&#10;&#10;Description automatically generated">
            <a:extLst>
              <a:ext uri="{FF2B5EF4-FFF2-40B4-BE49-F238E27FC236}">
                <a16:creationId xmlns:a16="http://schemas.microsoft.com/office/drawing/2014/main" id="{7EFC2CED-7DB5-61CE-7528-89C6B25A2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673" y="2191807"/>
            <a:ext cx="2660091" cy="3985156"/>
          </a:xfrm>
          <a:prstGeom prst="rect">
            <a:avLst/>
          </a:prstGeom>
        </p:spPr>
      </p:pic>
    </p:spTree>
    <p:extLst>
      <p:ext uri="{BB962C8B-B14F-4D97-AF65-F5344CB8AC3E}">
        <p14:creationId xmlns:p14="http://schemas.microsoft.com/office/powerpoint/2010/main" val="3027111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31000">
              <a:schemeClr val="bg1">
                <a:lumMod val="95000"/>
                <a:lumOff val="5000"/>
              </a:schemeClr>
            </a:gs>
            <a:gs pos="78000">
              <a:schemeClr val="bg1">
                <a:lumMod val="75000"/>
                <a:lumOff val="25000"/>
              </a:schemeClr>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0EEC-1683-1CD2-C246-1CEEC5D442AC}"/>
              </a:ext>
            </a:extLst>
          </p:cNvPr>
          <p:cNvSpPr>
            <a:spLocks noGrp="1"/>
          </p:cNvSpPr>
          <p:nvPr>
            <p:ph type="ctrTitle"/>
          </p:nvPr>
        </p:nvSpPr>
        <p:spPr>
          <a:xfrm>
            <a:off x="804672" y="658093"/>
            <a:ext cx="6048615" cy="942107"/>
          </a:xfrm>
        </p:spPr>
        <p:txBody>
          <a:bodyPr>
            <a:normAutofit/>
          </a:bodyPr>
          <a:lstStyle/>
          <a:p>
            <a:pPr algn="l"/>
            <a:r>
              <a:rPr lang="en-US" sz="5400" dirty="0">
                <a:solidFill>
                  <a:srgbClr val="FFFFFF"/>
                </a:solidFill>
              </a:rPr>
              <a:t>Table of Contents</a:t>
            </a:r>
          </a:p>
        </p:txBody>
      </p:sp>
      <p:sp>
        <p:nvSpPr>
          <p:cNvPr id="3" name="Subtitle 2">
            <a:extLst>
              <a:ext uri="{FF2B5EF4-FFF2-40B4-BE49-F238E27FC236}">
                <a16:creationId xmlns:a16="http://schemas.microsoft.com/office/drawing/2014/main" id="{C137329A-FB57-EF83-879E-5EF4C992C797}"/>
              </a:ext>
            </a:extLst>
          </p:cNvPr>
          <p:cNvSpPr>
            <a:spLocks noGrp="1"/>
          </p:cNvSpPr>
          <p:nvPr>
            <p:ph type="subTitle" idx="1"/>
          </p:nvPr>
        </p:nvSpPr>
        <p:spPr>
          <a:xfrm>
            <a:off x="940540" y="1732441"/>
            <a:ext cx="2888439" cy="3610992"/>
          </a:xfrm>
        </p:spPr>
        <p:txBody>
          <a:bodyPr>
            <a:normAutofit/>
          </a:bodyPr>
          <a:lstStyle/>
          <a:p>
            <a:pPr algn="l"/>
            <a:r>
              <a:rPr lang="en-US" sz="1400" dirty="0">
                <a:solidFill>
                  <a:schemeClr val="accent4">
                    <a:lumMod val="60000"/>
                    <a:lumOff val="40000"/>
                  </a:schemeClr>
                </a:solidFill>
                <a:hlinkClick r:id="rId2" action="ppaction://hlinksldjump">
                  <a:extLst>
                    <a:ext uri="{A12FA001-AC4F-418D-AE19-62706E023703}">
                      <ahyp:hlinkClr xmlns:ahyp="http://schemas.microsoft.com/office/drawing/2018/hyperlinkcolor" val="tx"/>
                    </a:ext>
                  </a:extLst>
                </a:hlinkClick>
              </a:rPr>
              <a:t>Batteries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3" action="ppaction://hlinksldjump">
                  <a:extLst>
                    <a:ext uri="{A12FA001-AC4F-418D-AE19-62706E023703}">
                      <ahyp:hlinkClr xmlns:ahyp="http://schemas.microsoft.com/office/drawing/2018/hyperlinkcolor" val="tx"/>
                    </a:ext>
                  </a:extLst>
                </a:hlinkClick>
              </a:rPr>
              <a:t>Bicycles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4" action="ppaction://hlinksldjump">
                  <a:extLst>
                    <a:ext uri="{A12FA001-AC4F-418D-AE19-62706E023703}">
                      <ahyp:hlinkClr xmlns:ahyp="http://schemas.microsoft.com/office/drawing/2018/hyperlinkcolor" val="tx"/>
                    </a:ext>
                  </a:extLst>
                </a:hlinkClick>
              </a:rPr>
              <a:t>Blankets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5" action="ppaction://hlinksldjump">
                  <a:extLst>
                    <a:ext uri="{A12FA001-AC4F-418D-AE19-62706E023703}">
                      <ahyp:hlinkClr xmlns:ahyp="http://schemas.microsoft.com/office/drawing/2018/hyperlinkcolor" val="tx"/>
                    </a:ext>
                  </a:extLst>
                </a:hlinkClick>
              </a:rPr>
              <a:t>Books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6" action="ppaction://hlinksldjump">
                  <a:extLst>
                    <a:ext uri="{A12FA001-AC4F-418D-AE19-62706E023703}">
                      <ahyp:hlinkClr xmlns:ahyp="http://schemas.microsoft.com/office/drawing/2018/hyperlinkcolor" val="tx"/>
                    </a:ext>
                  </a:extLst>
                </a:hlinkClick>
              </a:rPr>
              <a:t>Clothing/Textiles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7" action="ppaction://hlinksldjump">
                  <a:extLst>
                    <a:ext uri="{A12FA001-AC4F-418D-AE19-62706E023703}">
                      <ahyp:hlinkClr xmlns:ahyp="http://schemas.microsoft.com/office/drawing/2018/hyperlinkcolor" val="tx"/>
                    </a:ext>
                  </a:extLst>
                </a:hlinkClick>
              </a:rPr>
              <a:t>Construction Debris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8" action="ppaction://hlinksldjump">
                  <a:extLst>
                    <a:ext uri="{A12FA001-AC4F-418D-AE19-62706E023703}">
                      <ahyp:hlinkClr xmlns:ahyp="http://schemas.microsoft.com/office/drawing/2018/hyperlinkcolor" val="tx"/>
                    </a:ext>
                  </a:extLst>
                </a:hlinkClick>
              </a:rPr>
              <a:t>Electronics &amp; Computer Parts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9" action="ppaction://hlinksldjump">
                  <a:extLst>
                    <a:ext uri="{A12FA001-AC4F-418D-AE19-62706E023703}">
                      <ahyp:hlinkClr xmlns:ahyp="http://schemas.microsoft.com/office/drawing/2018/hyperlinkcolor" val="tx"/>
                    </a:ext>
                  </a:extLst>
                </a:hlinkClick>
              </a:rPr>
              <a:t>Eyeglasses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10" action="ppaction://hlinksldjump">
                  <a:extLst>
                    <a:ext uri="{A12FA001-AC4F-418D-AE19-62706E023703}">
                      <ahyp:hlinkClr xmlns:ahyp="http://schemas.microsoft.com/office/drawing/2018/hyperlinkcolor" val="tx"/>
                    </a:ext>
                  </a:extLst>
                </a:hlinkClick>
              </a:rPr>
              <a:t>Fluorescent Light Bulbs</a:t>
            </a:r>
            <a:endParaRPr lang="en-US" sz="1400" dirty="0">
              <a:solidFill>
                <a:schemeClr val="accent4">
                  <a:lumMod val="60000"/>
                  <a:lumOff val="40000"/>
                </a:schemeClr>
              </a:solidFill>
            </a:endParaRPr>
          </a:p>
          <a:p>
            <a:pPr algn="l"/>
            <a:r>
              <a:rPr lang="en-US" sz="1400" dirty="0">
                <a:solidFill>
                  <a:schemeClr val="accent4">
                    <a:lumMod val="60000"/>
                    <a:lumOff val="40000"/>
                  </a:schemeClr>
                </a:solidFill>
                <a:hlinkClick r:id="rId11" action="ppaction://hlinksldjump">
                  <a:extLst>
                    <a:ext uri="{A12FA001-AC4F-418D-AE19-62706E023703}">
                      <ahyp:hlinkClr xmlns:ahyp="http://schemas.microsoft.com/office/drawing/2018/hyperlinkcolor" val="tx"/>
                    </a:ext>
                  </a:extLst>
                </a:hlinkClick>
              </a:rPr>
              <a:t>Ink Cartridges</a:t>
            </a:r>
            <a:endParaRPr lang="en-US" sz="1400" dirty="0">
              <a:solidFill>
                <a:schemeClr val="accent4">
                  <a:lumMod val="60000"/>
                  <a:lumOff val="40000"/>
                </a:schemeClr>
              </a:solidFill>
            </a:endParaRPr>
          </a:p>
          <a:p>
            <a:pPr algn="l"/>
            <a:endParaRPr lang="en-US" sz="1400" dirty="0">
              <a:solidFill>
                <a:schemeClr val="accent4">
                  <a:lumMod val="60000"/>
                  <a:lumOff val="40000"/>
                </a:schemeClr>
              </a:solidFill>
            </a:endParaRPr>
          </a:p>
          <a:p>
            <a:pPr algn="l"/>
            <a:endParaRPr lang="en-US" sz="1400" dirty="0">
              <a:solidFill>
                <a:schemeClr val="accent4">
                  <a:lumMod val="60000"/>
                  <a:lumOff val="40000"/>
                </a:schemeClr>
              </a:solidFill>
            </a:endParaRPr>
          </a:p>
          <a:p>
            <a:pPr algn="l"/>
            <a:endParaRPr lang="en-US" sz="1400" dirty="0">
              <a:solidFill>
                <a:schemeClr val="accent4">
                  <a:lumMod val="60000"/>
                  <a:lumOff val="40000"/>
                </a:schemeClr>
              </a:solidFill>
            </a:endParaRPr>
          </a:p>
        </p:txBody>
      </p:sp>
      <p:sp>
        <p:nvSpPr>
          <p:cNvPr id="13" name="TextBox 12">
            <a:extLst>
              <a:ext uri="{FF2B5EF4-FFF2-40B4-BE49-F238E27FC236}">
                <a16:creationId xmlns:a16="http://schemas.microsoft.com/office/drawing/2014/main" id="{6E288158-7DBA-642A-1437-7562984A55D0}"/>
              </a:ext>
            </a:extLst>
          </p:cNvPr>
          <p:cNvSpPr txBox="1"/>
          <p:nvPr/>
        </p:nvSpPr>
        <p:spPr>
          <a:xfrm>
            <a:off x="4662720" y="1739099"/>
            <a:ext cx="3087485" cy="318548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hlinkClick r:id="rId12" action="ppaction://hlinksldjump">
                  <a:extLst>
                    <a:ext uri="{A12FA001-AC4F-418D-AE19-62706E023703}">
                      <ahyp:hlinkClr xmlns:ahyp="http://schemas.microsoft.com/office/drawing/2018/hyperlinkcolor" val="tx"/>
                    </a:ext>
                  </a:extLst>
                </a:hlinkClick>
              </a:rPr>
              <a:t>Medical Aids</a:t>
            </a:r>
            <a:endPar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hlinkClick r:id="rId13" action="ppaction://hlinksldjump">
                  <a:extLst>
                    <a:ext uri="{A12FA001-AC4F-418D-AE19-62706E023703}">
                      <ahyp:hlinkClr xmlns:ahyp="http://schemas.microsoft.com/office/drawing/2018/hyperlinkcolor" val="tx"/>
                    </a:ext>
                  </a:extLst>
                </a:hlinkClick>
              </a:rPr>
              <a:t>Metal Items &amp; Scrap Metal</a:t>
            </a:r>
            <a:endPar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hlinkClick r:id="rId14" action="ppaction://hlinksldjump">
                  <a:extLst>
                    <a:ext uri="{A12FA001-AC4F-418D-AE19-62706E023703}">
                      <ahyp:hlinkClr xmlns:ahyp="http://schemas.microsoft.com/office/drawing/2018/hyperlinkcolor" val="tx"/>
                    </a:ext>
                  </a:extLst>
                </a:hlinkClick>
              </a:rPr>
              <a:t>Motor Oil</a:t>
            </a:r>
            <a:endPar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hlinkClick r:id="rId15" action="ppaction://hlinksldjump">
                  <a:extLst>
                    <a:ext uri="{A12FA001-AC4F-418D-AE19-62706E023703}">
                      <ahyp:hlinkClr xmlns:ahyp="http://schemas.microsoft.com/office/drawing/2018/hyperlinkcolor" val="tx"/>
                    </a:ext>
                  </a:extLst>
                </a:hlinkClick>
              </a:rPr>
              <a:t>Packaging Materials</a:t>
            </a:r>
            <a:endPar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hlinkClick r:id="rId16" action="ppaction://hlinksldjump">
                  <a:extLst>
                    <a:ext uri="{A12FA001-AC4F-418D-AE19-62706E023703}">
                      <ahyp:hlinkClr xmlns:ahyp="http://schemas.microsoft.com/office/drawing/2018/hyperlinkcolor" val="tx"/>
                    </a:ext>
                  </a:extLst>
                </a:hlinkClick>
              </a:rPr>
              <a:t>Paint (Latex)</a:t>
            </a:r>
            <a:endPar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hlinkClick r:id="rId17" action="ppaction://hlinksldjump">
                  <a:extLst>
                    <a:ext uri="{A12FA001-AC4F-418D-AE19-62706E023703}">
                      <ahyp:hlinkClr xmlns:ahyp="http://schemas.microsoft.com/office/drawing/2018/hyperlinkcolor" val="tx"/>
                    </a:ext>
                  </a:extLst>
                </a:hlinkClick>
              </a:rPr>
              <a:t>Paint (Oil)</a:t>
            </a:r>
            <a:endPar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hlinkClick r:id="rId18" action="ppaction://hlinksldjump">
                  <a:extLst>
                    <a:ext uri="{A12FA001-AC4F-418D-AE19-62706E023703}">
                      <ahyp:hlinkClr xmlns:ahyp="http://schemas.microsoft.com/office/drawing/2018/hyperlinkcolor" val="tx"/>
                    </a:ext>
                  </a:extLst>
                </a:hlinkClick>
              </a:rPr>
              <a:t>Plastic Bags</a:t>
            </a:r>
            <a:endParaRPr kumimoji="0" lang="en-US" sz="14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accent4">
                    <a:lumMod val="60000"/>
                    <a:lumOff val="40000"/>
                  </a:schemeClr>
                </a:solidFill>
                <a:latin typeface="Calibri" panose="020F0502020204030204"/>
                <a:hlinkClick r:id="rId19" action="ppaction://hlinksldjump">
                  <a:extLst>
                    <a:ext uri="{A12FA001-AC4F-418D-AE19-62706E023703}">
                      <ahyp:hlinkClr xmlns:ahyp="http://schemas.microsoft.com/office/drawing/2018/hyperlinkcolor" val="tx"/>
                    </a:ext>
                  </a:extLst>
                </a:hlinkClick>
              </a:rPr>
              <a:t>Sharps &amp; Needles</a:t>
            </a:r>
            <a:endParaRPr lang="en-US" sz="1400" dirty="0">
              <a:solidFill>
                <a:schemeClr val="accent4">
                  <a:lumMod val="60000"/>
                  <a:lumOff val="40000"/>
                </a:scheme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accent4">
                    <a:lumMod val="60000"/>
                    <a:lumOff val="40000"/>
                  </a:schemeClr>
                </a:solidFill>
                <a:latin typeface="Calibri" panose="020F0502020204030204"/>
                <a:hlinkClick r:id="rId20" action="ppaction://hlinksldjump">
                  <a:extLst>
                    <a:ext uri="{A12FA001-AC4F-418D-AE19-62706E023703}">
                      <ahyp:hlinkClr xmlns:ahyp="http://schemas.microsoft.com/office/drawing/2018/hyperlinkcolor" val="tx"/>
                    </a:ext>
                  </a:extLst>
                </a:hlinkClick>
              </a:rPr>
              <a:t>Tires</a:t>
            </a:r>
            <a:endParaRPr lang="en-US" sz="1400" dirty="0">
              <a:solidFill>
                <a:schemeClr val="accent4">
                  <a:lumMod val="60000"/>
                  <a:lumOff val="40000"/>
                </a:schemeClr>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accent4">
                    <a:lumMod val="60000"/>
                    <a:lumOff val="40000"/>
                  </a:schemeClr>
                </a:solidFill>
                <a:latin typeface="Calibri" panose="020F0502020204030204"/>
                <a:hlinkClick r:id="rId21" action="ppaction://hlinksldjump">
                  <a:extLst>
                    <a:ext uri="{A12FA001-AC4F-418D-AE19-62706E023703}">
                      <ahyp:hlinkClr xmlns:ahyp="http://schemas.microsoft.com/office/drawing/2018/hyperlinkcolor" val="tx"/>
                    </a:ext>
                  </a:extLst>
                </a:hlinkClick>
              </a:rPr>
              <a:t>Unwanted or Expired Medication</a:t>
            </a:r>
            <a:endParaRPr lang="en-US" dirty="0">
              <a:solidFill>
                <a:schemeClr val="accent4">
                  <a:lumMod val="60000"/>
                  <a:lumOff val="40000"/>
                </a:schemeClr>
              </a:solidFill>
            </a:endParaRPr>
          </a:p>
        </p:txBody>
      </p:sp>
    </p:spTree>
    <p:extLst>
      <p:ext uri="{BB962C8B-B14F-4D97-AF65-F5344CB8AC3E}">
        <p14:creationId xmlns:p14="http://schemas.microsoft.com/office/powerpoint/2010/main" val="3689499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5AF7B-28B7-2EE9-D0AE-CC970E3FA60E}"/>
              </a:ext>
            </a:extLst>
          </p:cNvPr>
          <p:cNvSpPr>
            <a:spLocks noGrp="1"/>
          </p:cNvSpPr>
          <p:nvPr>
            <p:ph type="title"/>
          </p:nvPr>
        </p:nvSpPr>
        <p:spPr>
          <a:xfrm>
            <a:off x="833002" y="448253"/>
            <a:ext cx="10520702" cy="1325563"/>
          </a:xfrm>
        </p:spPr>
        <p:txBody>
          <a:bodyPr>
            <a:normAutofit/>
          </a:bodyPr>
          <a:lstStyle/>
          <a:p>
            <a:r>
              <a:rPr lang="en-US" dirty="0"/>
              <a:t>Paint (Oil)</a:t>
            </a:r>
          </a:p>
        </p:txBody>
      </p:sp>
      <p:sp>
        <p:nvSpPr>
          <p:cNvPr id="3" name="Content Placeholder 2">
            <a:extLst>
              <a:ext uri="{FF2B5EF4-FFF2-40B4-BE49-F238E27FC236}">
                <a16:creationId xmlns:a16="http://schemas.microsoft.com/office/drawing/2014/main" id="{0B1B74C1-8FDA-6699-6D1D-C69D30CCFB16}"/>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On Methuen’s Hazardous Waste Day (See date on website) and other regional Hazardous Waste Events open to Methuen residents, oil paint is accepted.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www.cityofmethuen.net/hazardouswasteday</a:t>
            </a:r>
            <a:r>
              <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9" name="Content Placeholder 4" descr="A picture containing text, indoor&#10;&#10;Description automatically generated">
            <a:extLst>
              <a:ext uri="{FF2B5EF4-FFF2-40B4-BE49-F238E27FC236}">
                <a16:creationId xmlns:a16="http://schemas.microsoft.com/office/drawing/2014/main" id="{40CA8212-F70D-B3BD-1589-AAB2D64A6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673" y="2191807"/>
            <a:ext cx="2660091" cy="3985156"/>
          </a:xfrm>
          <a:prstGeom prst="rect">
            <a:avLst/>
          </a:prstGeom>
        </p:spPr>
      </p:pic>
    </p:spTree>
    <p:extLst>
      <p:ext uri="{BB962C8B-B14F-4D97-AF65-F5344CB8AC3E}">
        <p14:creationId xmlns:p14="http://schemas.microsoft.com/office/powerpoint/2010/main" val="269055945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4BA6-572F-1EFC-ECED-A0349536F33A}"/>
              </a:ext>
            </a:extLst>
          </p:cNvPr>
          <p:cNvSpPr>
            <a:spLocks noGrp="1"/>
          </p:cNvSpPr>
          <p:nvPr>
            <p:ph type="title"/>
          </p:nvPr>
        </p:nvSpPr>
        <p:spPr>
          <a:xfrm>
            <a:off x="833002" y="448253"/>
            <a:ext cx="10520702" cy="1325563"/>
          </a:xfrm>
        </p:spPr>
        <p:txBody>
          <a:bodyPr>
            <a:normAutofit/>
          </a:bodyPr>
          <a:lstStyle/>
          <a:p>
            <a:r>
              <a:rPr lang="en-US" dirty="0"/>
              <a:t>Plastic Bags</a:t>
            </a:r>
          </a:p>
        </p:txBody>
      </p:sp>
      <p:sp>
        <p:nvSpPr>
          <p:cNvPr id="3" name="Content Placeholder 2">
            <a:extLst>
              <a:ext uri="{FF2B5EF4-FFF2-40B4-BE49-F238E27FC236}">
                <a16:creationId xmlns:a16="http://schemas.microsoft.com/office/drawing/2014/main" id="{C8E1B37B-57A7-D6C9-8E2A-44E3A5D28368}"/>
              </a:ext>
            </a:extLst>
          </p:cNvPr>
          <p:cNvSpPr>
            <a:spLocks noGrp="1"/>
          </p:cNvSpPr>
          <p:nvPr>
            <p:ph idx="1"/>
          </p:nvPr>
        </p:nvSpPr>
        <p:spPr>
          <a:xfrm>
            <a:off x="838200" y="2191807"/>
            <a:ext cx="4936067" cy="4217940"/>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The Home Depot (72 Pleasant Valley Street, Methuen, MA) accepts plastic bags for recycling free of charge in their drop off bin.</a:t>
            </a:r>
          </a:p>
          <a:p>
            <a:pPr marL="0">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Market Basket accepts plastic bags for recycling free of charge.</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Walmart(70 Pleasant Valley Street, Methuen, MA) accepts plastic bags for recycling.</a:t>
            </a:r>
          </a:p>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Target</a:t>
            </a:r>
            <a:r>
              <a:rPr lang="en-US" sz="2000" dirty="0">
                <a:latin typeface="Calibri" panose="020F0502020204030204" pitchFamily="34" charset="0"/>
                <a:ea typeface="Calibri" panose="020F0502020204030204" pitchFamily="34" charset="0"/>
                <a:cs typeface="Calibri" panose="020F0502020204030204" pitchFamily="34" charset="0"/>
              </a:rPr>
              <a:t> (67 Pleasant Valley Street, Methuen, MA)</a:t>
            </a:r>
            <a:r>
              <a:rPr lang="en-US" sz="2000" dirty="0">
                <a:effectLst/>
                <a:latin typeface="Calibri" panose="020F0502020204030204" pitchFamily="34" charset="0"/>
                <a:ea typeface="Calibri" panose="020F0502020204030204" pitchFamily="34" charset="0"/>
                <a:cs typeface="Calibri" panose="020F0502020204030204" pitchFamily="34" charset="0"/>
              </a:rPr>
              <a:t> also recycles plastic bags.</a:t>
            </a:r>
          </a:p>
          <a:p>
            <a:pPr marL="0" marR="0">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You may also check for other nearby stores at </a:t>
            </a:r>
            <a:r>
              <a:rPr lang="en-US" sz="2000"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https://bagandfilmrecycling.org/</a:t>
            </a:r>
            <a:endParaRPr lang="en-US" sz="2000"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a:extLst>
              <a:ext uri="{FF2B5EF4-FFF2-40B4-BE49-F238E27FC236}">
                <a16:creationId xmlns:a16="http://schemas.microsoft.com/office/drawing/2014/main" id="{0D018293-FA03-BA93-C424-3040F39F9A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5673" y="2006353"/>
            <a:ext cx="3073894" cy="3839231"/>
          </a:xfrm>
          <a:prstGeom prst="rect">
            <a:avLst/>
          </a:prstGeom>
        </p:spPr>
      </p:pic>
    </p:spTree>
    <p:extLst>
      <p:ext uri="{BB962C8B-B14F-4D97-AF65-F5344CB8AC3E}">
        <p14:creationId xmlns:p14="http://schemas.microsoft.com/office/powerpoint/2010/main" val="111322456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4BA6-572F-1EFC-ECED-A0349536F33A}"/>
              </a:ext>
            </a:extLst>
          </p:cNvPr>
          <p:cNvSpPr>
            <a:spLocks noGrp="1"/>
          </p:cNvSpPr>
          <p:nvPr>
            <p:ph type="title"/>
          </p:nvPr>
        </p:nvSpPr>
        <p:spPr>
          <a:xfrm>
            <a:off x="833002" y="448253"/>
            <a:ext cx="10520702" cy="1325563"/>
          </a:xfrm>
        </p:spPr>
        <p:txBody>
          <a:bodyPr>
            <a:normAutofit/>
          </a:bodyPr>
          <a:lstStyle/>
          <a:p>
            <a:r>
              <a:rPr lang="en-US" dirty="0"/>
              <a:t>Sharps &amp; Needles</a:t>
            </a:r>
          </a:p>
        </p:txBody>
      </p:sp>
      <p:sp>
        <p:nvSpPr>
          <p:cNvPr id="3" name="Content Placeholder 2">
            <a:extLst>
              <a:ext uri="{FF2B5EF4-FFF2-40B4-BE49-F238E27FC236}">
                <a16:creationId xmlns:a16="http://schemas.microsoft.com/office/drawing/2014/main" id="{C8E1B37B-57A7-D6C9-8E2A-44E3A5D28368}"/>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The Methuen Police Station (90 Hampshire Street Methuen, MA) has a needle disposal kiosk located in its lobby for proper disposal of these hazards.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www.cityofmethuen.net/police-department/pages/community-engagement-unit</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icture containing text, stationary, writing implement, pen&#10;&#10;Description automatically generated">
            <a:extLst>
              <a:ext uri="{FF2B5EF4-FFF2-40B4-BE49-F238E27FC236}">
                <a16:creationId xmlns:a16="http://schemas.microsoft.com/office/drawing/2014/main" id="{0D018293-FA03-BA93-C424-3040F39F9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673" y="2191807"/>
            <a:ext cx="2660091" cy="3985156"/>
          </a:xfrm>
          <a:prstGeom prst="rect">
            <a:avLst/>
          </a:prstGeom>
        </p:spPr>
      </p:pic>
    </p:spTree>
    <p:extLst>
      <p:ext uri="{BB962C8B-B14F-4D97-AF65-F5344CB8AC3E}">
        <p14:creationId xmlns:p14="http://schemas.microsoft.com/office/powerpoint/2010/main" val="224017773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4BA6-572F-1EFC-ECED-A0349536F33A}"/>
              </a:ext>
            </a:extLst>
          </p:cNvPr>
          <p:cNvSpPr>
            <a:spLocks noGrp="1"/>
          </p:cNvSpPr>
          <p:nvPr>
            <p:ph type="title"/>
          </p:nvPr>
        </p:nvSpPr>
        <p:spPr>
          <a:xfrm>
            <a:off x="833002" y="448253"/>
            <a:ext cx="10520702" cy="1325563"/>
          </a:xfrm>
        </p:spPr>
        <p:txBody>
          <a:bodyPr>
            <a:normAutofit/>
          </a:bodyPr>
          <a:lstStyle/>
          <a:p>
            <a:r>
              <a:rPr lang="en-US" dirty="0"/>
              <a:t>Tires</a:t>
            </a:r>
          </a:p>
        </p:txBody>
      </p:sp>
      <p:sp>
        <p:nvSpPr>
          <p:cNvPr id="3" name="Content Placeholder 2">
            <a:extLst>
              <a:ext uri="{FF2B5EF4-FFF2-40B4-BE49-F238E27FC236}">
                <a16:creationId xmlns:a16="http://schemas.microsoft.com/office/drawing/2014/main" id="{C8E1B37B-57A7-D6C9-8E2A-44E3A5D28368}"/>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ea typeface="Calibri" panose="020F0502020204030204" pitchFamily="34" charset="0"/>
                <a:cs typeface="Calibri" panose="020F0502020204030204" pitchFamily="34" charset="0"/>
              </a:rPr>
              <a:t>Broadway Tire Pros (456 Broadway, Lawrence, MA) will accept car tires for $7.00 per tire.</a:t>
            </a:r>
            <a:endParaRPr lang="en-US" sz="2000" dirty="0">
              <a:effectLst/>
              <a:ea typeface="Calibri" panose="020F0502020204030204" pitchFamily="34" charset="0"/>
              <a:cs typeface="Times New Roman" panose="02020603050405020304" pitchFamily="18" charset="0"/>
            </a:endParaRPr>
          </a:p>
          <a:p>
            <a:pPr marL="0" indent="0">
              <a:buNone/>
            </a:pPr>
            <a:r>
              <a:rPr lang="en-US" sz="2000" u="none" strike="noStrike" dirty="0">
                <a:solidFill>
                  <a:schemeClr val="accent4">
                    <a:lumMod val="60000"/>
                    <a:lumOff val="40000"/>
                  </a:schemeClr>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broadwaytire-auto.com</a:t>
            </a:r>
            <a:endParaRPr lang="en-US" sz="2000" u="none" strike="noStrike" dirty="0">
              <a:solidFill>
                <a:schemeClr val="accent4">
                  <a:lumMod val="60000"/>
                  <a:lumOff val="40000"/>
                </a:schemeClr>
              </a:solidFill>
              <a:effectLst/>
              <a:ea typeface="Calibri" panose="020F0502020204030204" pitchFamily="34" charset="0"/>
              <a:cs typeface="Times New Roman" panose="02020603050405020304" pitchFamily="18" charset="0"/>
            </a:endParaRPr>
          </a:p>
          <a:p>
            <a:r>
              <a:rPr lang="en-US" sz="2000" dirty="0">
                <a:cs typeface="Times New Roman" panose="02020603050405020304" pitchFamily="18" charset="0"/>
              </a:rPr>
              <a:t>Town Fair Tire(105 South Broadway, Salem, NH) takes up to 10 tires at for a $3.75 fee per tire.</a:t>
            </a:r>
          </a:p>
          <a:p>
            <a:pPr marL="0" indent="0">
              <a:buNone/>
            </a:pPr>
            <a:r>
              <a:rPr lang="en-US" sz="20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https://www.townfairtire.com/store/tires/new-hampshire/salem/</a:t>
            </a:r>
            <a:endParaRPr lang="en-US" sz="2000" dirty="0">
              <a:solidFill>
                <a:schemeClr val="accent4">
                  <a:lumMod val="60000"/>
                  <a:lumOff val="40000"/>
                </a:schemeClr>
              </a:solidFill>
            </a:endParaRPr>
          </a:p>
        </p:txBody>
      </p:sp>
      <p:pic>
        <p:nvPicPr>
          <p:cNvPr id="5" name="Picture 4" descr="A close-up of a tire&#10;&#10;Description automatically generated with low confidence">
            <a:extLst>
              <a:ext uri="{FF2B5EF4-FFF2-40B4-BE49-F238E27FC236}">
                <a16:creationId xmlns:a16="http://schemas.microsoft.com/office/drawing/2014/main" id="{572C53A4-B2C0-0A3F-5D8B-FD85EF761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34" y="2537005"/>
            <a:ext cx="4935970" cy="3294759"/>
          </a:xfrm>
          <a:prstGeom prst="rect">
            <a:avLst/>
          </a:prstGeom>
        </p:spPr>
      </p:pic>
    </p:spTree>
    <p:extLst>
      <p:ext uri="{BB962C8B-B14F-4D97-AF65-F5344CB8AC3E}">
        <p14:creationId xmlns:p14="http://schemas.microsoft.com/office/powerpoint/2010/main" val="36224492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54BA6-572F-1EFC-ECED-A0349536F33A}"/>
              </a:ext>
            </a:extLst>
          </p:cNvPr>
          <p:cNvSpPr>
            <a:spLocks noGrp="1"/>
          </p:cNvSpPr>
          <p:nvPr>
            <p:ph type="title"/>
          </p:nvPr>
        </p:nvSpPr>
        <p:spPr>
          <a:xfrm>
            <a:off x="833002" y="448253"/>
            <a:ext cx="10520702" cy="1325563"/>
          </a:xfrm>
        </p:spPr>
        <p:txBody>
          <a:bodyPr>
            <a:normAutofit/>
          </a:bodyPr>
          <a:lstStyle/>
          <a:p>
            <a:r>
              <a:rPr lang="en-US" dirty="0"/>
              <a:t>Unwanted or Expired Medication</a:t>
            </a:r>
          </a:p>
        </p:txBody>
      </p:sp>
      <p:sp>
        <p:nvSpPr>
          <p:cNvPr id="3" name="Content Placeholder 2">
            <a:extLst>
              <a:ext uri="{FF2B5EF4-FFF2-40B4-BE49-F238E27FC236}">
                <a16:creationId xmlns:a16="http://schemas.microsoft.com/office/drawing/2014/main" id="{C8E1B37B-57A7-D6C9-8E2A-44E3A5D28368}"/>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The Methuen Police Station (90 Hampshire Street Methuen, MA) collects excess medication in its lobby for proper disposal.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www.cityofmethuen.net/police-department/pages/community-engagement-unit</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a:extLst>
              <a:ext uri="{FF2B5EF4-FFF2-40B4-BE49-F238E27FC236}">
                <a16:creationId xmlns:a16="http://schemas.microsoft.com/office/drawing/2014/main" id="{19EA08B6-80A3-08FC-CA52-025103790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34" y="2592534"/>
            <a:ext cx="4935970" cy="3183701"/>
          </a:xfrm>
          <a:prstGeom prst="rect">
            <a:avLst/>
          </a:prstGeom>
        </p:spPr>
      </p:pic>
    </p:spTree>
    <p:extLst>
      <p:ext uri="{BB962C8B-B14F-4D97-AF65-F5344CB8AC3E}">
        <p14:creationId xmlns:p14="http://schemas.microsoft.com/office/powerpoint/2010/main" val="65267065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5CD8-7DBE-2531-0995-E1FE2F5E4FE0}"/>
              </a:ext>
            </a:extLst>
          </p:cNvPr>
          <p:cNvSpPr>
            <a:spLocks noGrp="1"/>
          </p:cNvSpPr>
          <p:nvPr>
            <p:ph type="title"/>
          </p:nvPr>
        </p:nvSpPr>
        <p:spPr>
          <a:xfrm>
            <a:off x="833002" y="448253"/>
            <a:ext cx="10520702" cy="1325563"/>
          </a:xfrm>
        </p:spPr>
        <p:txBody>
          <a:bodyPr>
            <a:normAutofit/>
          </a:bodyPr>
          <a:lstStyle/>
          <a:p>
            <a:r>
              <a:rPr lang="en-US" dirty="0"/>
              <a:t>Batteries</a:t>
            </a:r>
          </a:p>
        </p:txBody>
      </p:sp>
      <p:sp>
        <p:nvSpPr>
          <p:cNvPr id="3" name="Content Placeholder 2">
            <a:extLst>
              <a:ext uri="{FF2B5EF4-FFF2-40B4-BE49-F238E27FC236}">
                <a16:creationId xmlns:a16="http://schemas.microsoft.com/office/drawing/2014/main" id="{A189071D-AB96-971C-6F7C-D706A1CFB3A6}"/>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Home Depot (72 Pleasant Valley Street, Methuen, MA) will take batteries free of charge in their drop off bin.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corporate.homedepot.com/newsroom/second-life-hard-recycle-items</a:t>
            </a:r>
            <a:endPar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Batteries &amp; Bulbs (380 S Broadway, Salem, NH) accepts batteries for recycling.  </a:t>
            </a:r>
          </a:p>
          <a:p>
            <a:pPr marL="0" indent="0">
              <a:spcBef>
                <a:spcPts val="0"/>
              </a:spcBef>
              <a:spcAft>
                <a:spcPts val="800"/>
              </a:spcAft>
              <a:buNone/>
            </a:pPr>
            <a:r>
              <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https://www.batteriesplus.com/recycling</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icture containing battery&#10;&#10;Description automatically generated">
            <a:extLst>
              <a:ext uri="{FF2B5EF4-FFF2-40B4-BE49-F238E27FC236}">
                <a16:creationId xmlns:a16="http://schemas.microsoft.com/office/drawing/2014/main" id="{3BD50B8F-3B3B-9B73-D921-8BC013F19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734" y="2537005"/>
            <a:ext cx="4935970" cy="3294760"/>
          </a:xfrm>
          <a:prstGeom prst="rect">
            <a:avLst/>
          </a:prstGeom>
        </p:spPr>
      </p:pic>
    </p:spTree>
    <p:extLst>
      <p:ext uri="{BB962C8B-B14F-4D97-AF65-F5344CB8AC3E}">
        <p14:creationId xmlns:p14="http://schemas.microsoft.com/office/powerpoint/2010/main" val="80771558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0A30-910D-B274-2904-9FAB9037D384}"/>
              </a:ext>
            </a:extLst>
          </p:cNvPr>
          <p:cNvSpPr>
            <a:spLocks noGrp="1"/>
          </p:cNvSpPr>
          <p:nvPr>
            <p:ph type="title"/>
          </p:nvPr>
        </p:nvSpPr>
        <p:spPr>
          <a:xfrm>
            <a:off x="833002" y="448253"/>
            <a:ext cx="10520702" cy="1325563"/>
          </a:xfrm>
        </p:spPr>
        <p:txBody>
          <a:bodyPr>
            <a:normAutofit/>
          </a:bodyPr>
          <a:lstStyle/>
          <a:p>
            <a:r>
              <a:rPr lang="en-US" dirty="0"/>
              <a:t>Bicycles</a:t>
            </a:r>
          </a:p>
        </p:txBody>
      </p:sp>
      <p:sp>
        <p:nvSpPr>
          <p:cNvPr id="3" name="Content Placeholder 2">
            <a:extLst>
              <a:ext uri="{FF2B5EF4-FFF2-40B4-BE49-F238E27FC236}">
                <a16:creationId xmlns:a16="http://schemas.microsoft.com/office/drawing/2014/main" id="{2B359CD0-EE3E-99A4-F53A-AEC9D0A3EBA3}"/>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University of Massachusetts Lowell has a bike collection program for bikes in good condition.  If you send them a photo of the bike and are within a 30 minute drive, they will come pick it up for you.  If your bike is not in repairable condition, see ‘Metal Items’ and ‘Tires’ on how to dispose of the parts of a bike.</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www.uml.edu/bike/bike-shop/donate.aspx</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5" name="Picture 4" descr="A picture containing bicycle, sky, outdoor, sunset&#10;&#10;Description automatically generated">
            <a:extLst>
              <a:ext uri="{FF2B5EF4-FFF2-40B4-BE49-F238E27FC236}">
                <a16:creationId xmlns:a16="http://schemas.microsoft.com/office/drawing/2014/main" id="{90601DD2-B4DE-E3D8-ED72-59C0989A8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734" y="2518497"/>
            <a:ext cx="4935970" cy="3331776"/>
          </a:xfrm>
          <a:prstGeom prst="rect">
            <a:avLst/>
          </a:prstGeom>
        </p:spPr>
      </p:pic>
    </p:spTree>
    <p:extLst>
      <p:ext uri="{BB962C8B-B14F-4D97-AF65-F5344CB8AC3E}">
        <p14:creationId xmlns:p14="http://schemas.microsoft.com/office/powerpoint/2010/main" val="115765756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90E4-17B4-767D-0966-F0BE0F9E2F5C}"/>
              </a:ext>
            </a:extLst>
          </p:cNvPr>
          <p:cNvSpPr>
            <a:spLocks noGrp="1"/>
          </p:cNvSpPr>
          <p:nvPr>
            <p:ph type="title"/>
          </p:nvPr>
        </p:nvSpPr>
        <p:spPr>
          <a:xfrm>
            <a:off x="833002" y="448253"/>
            <a:ext cx="10520702" cy="1325563"/>
          </a:xfrm>
        </p:spPr>
        <p:txBody>
          <a:bodyPr>
            <a:normAutofit/>
          </a:bodyPr>
          <a:lstStyle/>
          <a:p>
            <a:r>
              <a:rPr lang="en-US" dirty="0"/>
              <a:t>Blankets</a:t>
            </a:r>
          </a:p>
        </p:txBody>
      </p:sp>
      <p:sp>
        <p:nvSpPr>
          <p:cNvPr id="3" name="Content Placeholder 2">
            <a:extLst>
              <a:ext uri="{FF2B5EF4-FFF2-40B4-BE49-F238E27FC236}">
                <a16:creationId xmlns:a16="http://schemas.microsoft.com/office/drawing/2014/main" id="{F7B3CAD4-FF82-FD88-9D96-F1B2693D9EA4}"/>
              </a:ext>
            </a:extLst>
          </p:cNvPr>
          <p:cNvSpPr>
            <a:spLocks noGrp="1"/>
          </p:cNvSpPr>
          <p:nvPr>
            <p:ph idx="1"/>
          </p:nvPr>
        </p:nvSpPr>
        <p:spPr>
          <a:xfrm>
            <a:off x="838200" y="2191807"/>
            <a:ext cx="4936067" cy="3985155"/>
          </a:xfrm>
        </p:spPr>
        <p:txBody>
          <a:bodyPr>
            <a:normAutofit/>
          </a:bodyPr>
          <a:lstStyle/>
          <a:p>
            <a:pPr marL="0" marR="0">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The MSPCA at Nevins Farm (400 Broadway, Methuen, MA) takes blankets as donations for their animals.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www.mspca.org/adoption-centers/nevins-farm-adoption-center/</a:t>
            </a:r>
            <a:endParaRPr lang="en-US" sz="20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18" name="Picture 17" descr="A picture containing wall, indoor&#10;&#10;Description automatically generated">
            <a:extLst>
              <a:ext uri="{FF2B5EF4-FFF2-40B4-BE49-F238E27FC236}">
                <a16:creationId xmlns:a16="http://schemas.microsoft.com/office/drawing/2014/main" id="{D7EBEB76-41DF-C8E2-5EBD-4E51466618F5}"/>
              </a:ext>
            </a:extLst>
          </p:cNvPr>
          <p:cNvPicPr>
            <a:picLocks noChangeAspect="1"/>
          </p:cNvPicPr>
          <p:nvPr/>
        </p:nvPicPr>
        <p:blipFill rotWithShape="1">
          <a:blip r:embed="rId3">
            <a:extLst>
              <a:ext uri="{28A0092B-C50C-407E-A947-70E740481C1C}">
                <a14:useLocalDpi xmlns:a14="http://schemas.microsoft.com/office/drawing/2010/main" val="0"/>
              </a:ext>
            </a:extLst>
          </a:blip>
          <a:srcRect t="30345" r="-1016"/>
          <a:stretch/>
        </p:blipFill>
        <p:spPr>
          <a:xfrm>
            <a:off x="6956844" y="2191807"/>
            <a:ext cx="3857749" cy="3985156"/>
          </a:xfrm>
          <a:prstGeom prst="rect">
            <a:avLst/>
          </a:prstGeom>
        </p:spPr>
      </p:pic>
    </p:spTree>
    <p:extLst>
      <p:ext uri="{BB962C8B-B14F-4D97-AF65-F5344CB8AC3E}">
        <p14:creationId xmlns:p14="http://schemas.microsoft.com/office/powerpoint/2010/main" val="383099879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364D-DCEB-8EA6-4524-2B85D7D75014}"/>
              </a:ext>
            </a:extLst>
          </p:cNvPr>
          <p:cNvSpPr>
            <a:spLocks noGrp="1"/>
          </p:cNvSpPr>
          <p:nvPr>
            <p:ph type="title"/>
          </p:nvPr>
        </p:nvSpPr>
        <p:spPr>
          <a:xfrm>
            <a:off x="833002" y="448253"/>
            <a:ext cx="10520702" cy="1325563"/>
          </a:xfrm>
        </p:spPr>
        <p:txBody>
          <a:bodyPr>
            <a:normAutofit/>
          </a:bodyPr>
          <a:lstStyle/>
          <a:p>
            <a:r>
              <a:rPr lang="en-US" dirty="0"/>
              <a:t>Books</a:t>
            </a:r>
          </a:p>
        </p:txBody>
      </p:sp>
      <p:sp>
        <p:nvSpPr>
          <p:cNvPr id="3" name="Content Placeholder 2">
            <a:extLst>
              <a:ext uri="{FF2B5EF4-FFF2-40B4-BE49-F238E27FC236}">
                <a16:creationId xmlns:a16="http://schemas.microsoft.com/office/drawing/2014/main" id="{1E2E9E3A-7ED5-D4FD-EF01-516C501EA045}"/>
              </a:ext>
            </a:extLst>
          </p:cNvPr>
          <p:cNvSpPr>
            <a:spLocks noGrp="1"/>
          </p:cNvSpPr>
          <p:nvPr>
            <p:ph idx="1"/>
          </p:nvPr>
        </p:nvSpPr>
        <p:spPr>
          <a:xfrm>
            <a:off x="838200" y="1535837"/>
            <a:ext cx="4936067" cy="4641125"/>
          </a:xfrm>
        </p:spPr>
        <p:txBody>
          <a:bodyPr>
            <a:normAutofit/>
          </a:bodyPr>
          <a:lstStyle/>
          <a:p>
            <a:r>
              <a:rPr lang="en-US" sz="2000" dirty="0">
                <a:effectLst/>
                <a:latin typeface="Calibri" panose="020F0502020204030204" pitchFamily="34" charset="0"/>
                <a:ea typeface="Calibri" panose="020F0502020204030204" pitchFamily="34" charset="0"/>
                <a:cs typeface="Calibri" panose="020F0502020204030204" pitchFamily="34" charset="0"/>
              </a:rPr>
              <a:t>If the books are in good condition (no musty or yellowed pages), the Nevins Memorial Library (305 Broadway, Methuen, MA) will accept them as donations.  They will not accept magazines or encyclopedias.</a:t>
            </a:r>
          </a:p>
          <a:p>
            <a:r>
              <a:rPr lang="en-US" sz="2000" dirty="0">
                <a:latin typeface="Calibri" panose="020F0502020204030204" pitchFamily="34" charset="0"/>
                <a:ea typeface="Calibri" panose="020F0502020204030204" pitchFamily="34" charset="0"/>
                <a:cs typeface="Calibri" panose="020F0502020204030204" pitchFamily="34" charset="0"/>
              </a:rPr>
              <a:t>The Used Book Superstore (149 S Main St, Middleton, MA) accepts books.</a:t>
            </a:r>
          </a:p>
          <a:p>
            <a:r>
              <a:rPr lang="en-US" sz="2000" dirty="0">
                <a:effectLst/>
                <a:latin typeface="Calibri" panose="020F0502020204030204" pitchFamily="34" charset="0"/>
                <a:ea typeface="Calibri" panose="020F0502020204030204" pitchFamily="34" charset="0"/>
                <a:cs typeface="Calibri" panose="020F0502020204030204" pitchFamily="34" charset="0"/>
              </a:rPr>
              <a:t>Bull Moose (419 S Broadway, Salem, NH) accepts books.</a:t>
            </a:r>
          </a:p>
          <a:p>
            <a:r>
              <a:rPr lang="en-US" sz="2000" dirty="0">
                <a:latin typeface="Calibri" panose="020F0502020204030204" pitchFamily="34" charset="0"/>
                <a:ea typeface="Calibri" panose="020F0502020204030204" pitchFamily="34" charset="0"/>
                <a:cs typeface="Calibri" panose="020F0502020204030204" pitchFamily="34" charset="0"/>
              </a:rPr>
              <a:t>Also look for Little Free Library near you to drop off books.</a:t>
            </a:r>
          </a:p>
          <a:p>
            <a:r>
              <a:rPr lang="en-US" sz="1800" dirty="0">
                <a:effectLst/>
                <a:latin typeface="Helvetica" panose="020B0604020202020204" pitchFamily="34" charset="0"/>
                <a:ea typeface="Calibri" panose="020F0502020204030204" pitchFamily="34" charset="0"/>
              </a:rPr>
              <a:t>Magazines in good condition can be donated to Memorial Hall Library (</a:t>
            </a:r>
            <a:r>
              <a:rPr lang="en-US" sz="2000" dirty="0">
                <a:effectLst/>
                <a:latin typeface="Calibri" panose="020F0502020204030204" pitchFamily="34" charset="0"/>
                <a:ea typeface="Calibri" panose="020F0502020204030204" pitchFamily="34" charset="0"/>
                <a:cs typeface="Times New Roman" panose="02020603050405020304" pitchFamily="18" charset="0"/>
              </a:rPr>
              <a:t>2 N Main St, Andover, MA).</a:t>
            </a:r>
          </a:p>
          <a:p>
            <a:endParaRPr lang="en-US" sz="2000" dirty="0"/>
          </a:p>
        </p:txBody>
      </p:sp>
      <p:pic>
        <p:nvPicPr>
          <p:cNvPr id="5" name="Picture 4" descr="A stack of books&#10;&#10;Description automatically generated with medium confidence">
            <a:extLst>
              <a:ext uri="{FF2B5EF4-FFF2-40B4-BE49-F238E27FC236}">
                <a16:creationId xmlns:a16="http://schemas.microsoft.com/office/drawing/2014/main" id="{F704C748-7693-D356-D781-40B4F4A9B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7734" y="2253186"/>
            <a:ext cx="4935970" cy="3862397"/>
          </a:xfrm>
          <a:prstGeom prst="rect">
            <a:avLst/>
          </a:prstGeom>
        </p:spPr>
      </p:pic>
    </p:spTree>
    <p:extLst>
      <p:ext uri="{BB962C8B-B14F-4D97-AF65-F5344CB8AC3E}">
        <p14:creationId xmlns:p14="http://schemas.microsoft.com/office/powerpoint/2010/main" val="188818291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Clothing &amp; Textiles</a:t>
            </a:r>
          </a:p>
        </p:txBody>
      </p:sp>
      <p:sp>
        <p:nvSpPr>
          <p:cNvPr id="3" name="Content Placeholder 2">
            <a:extLst>
              <a:ext uri="{FF2B5EF4-FFF2-40B4-BE49-F238E27FC236}">
                <a16:creationId xmlns:a16="http://schemas.microsoft.com/office/drawing/2014/main" id="{3F9634D0-5570-7C21-24AC-4D9F16326E40}"/>
              </a:ext>
            </a:extLst>
          </p:cNvPr>
          <p:cNvSpPr>
            <a:spLocks noGrp="1"/>
          </p:cNvSpPr>
          <p:nvPr>
            <p:ph idx="1"/>
          </p:nvPr>
        </p:nvSpPr>
        <p:spPr>
          <a:xfrm>
            <a:off x="5724599" y="158079"/>
            <a:ext cx="6335058" cy="6588949"/>
          </a:xfrm>
        </p:spPr>
        <p:txBody>
          <a:bodyPr>
            <a:normAutofit lnSpcReduction="10000"/>
          </a:bodyPr>
          <a:lstStyle/>
          <a:p>
            <a:pPr marL="0" marR="0">
              <a:spcBef>
                <a:spcPts val="0"/>
              </a:spcBef>
              <a:spcAft>
                <a:spcPts val="800"/>
              </a:spcAft>
            </a:pPr>
            <a:r>
              <a:rPr lang="en-US" sz="1600" dirty="0">
                <a:effectLst/>
                <a:latin typeface="Calibri" panose="020F0502020204030204" pitchFamily="34" charset="0"/>
                <a:ea typeface="Calibri" panose="020F0502020204030204" pitchFamily="34" charset="0"/>
                <a:cs typeface="Calibri" panose="020F0502020204030204" pitchFamily="34" charset="0"/>
              </a:rPr>
              <a:t>If the clothes are in a good condition, consider donating them to the Methuen Senior Activity Center (77 Lowell St, Methuen, MA). </a:t>
            </a:r>
          </a:p>
          <a:p>
            <a:pPr marL="0" marR="0">
              <a:spcBef>
                <a:spcPts val="0"/>
              </a:spcBef>
              <a:spcAft>
                <a:spcPts val="800"/>
              </a:spcAft>
            </a:pPr>
            <a:r>
              <a:rPr lang="en-US" sz="1600" dirty="0">
                <a:effectLst/>
                <a:latin typeface="Calibri" panose="020F0502020204030204" pitchFamily="34" charset="0"/>
                <a:ea typeface="Calibri" panose="020F0502020204030204" pitchFamily="34" charset="0"/>
                <a:cs typeface="Calibri" panose="020F0502020204030204" pitchFamily="34" charset="0"/>
              </a:rPr>
              <a:t>Big Brother Big Sister will accept clothes in good condition, schedule a pickup and see what else they accept on their website.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1600" u="sng" dirty="0">
                <a:solidFill>
                  <a:schemeClr val="accent4">
                    <a:lumMod val="60000"/>
                    <a:lumOff val="40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www.bbbsfoundation.org/faqs/acceptable-non-acceptable-items/</a:t>
            </a:r>
            <a:endParaRPr lang="en-US" sz="1600" dirty="0">
              <a:solidFill>
                <a:schemeClr val="accent4">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t>Lazarus House (229 South Union Street, Lawrence, MA) accepts clothing in good condition. Also, they accept various household items. Please see their website for more information.</a:t>
            </a:r>
          </a:p>
          <a:p>
            <a:pPr marL="0" indent="0">
              <a:buNone/>
            </a:pPr>
            <a:r>
              <a:rPr lang="en-US" sz="1600" dirty="0">
                <a:solidFill>
                  <a:schemeClr val="accent4">
                    <a:lumMod val="60000"/>
                    <a:lumOff val="40000"/>
                  </a:schemeClr>
                </a:solidFill>
                <a:hlinkClick r:id="rId4">
                  <a:extLst>
                    <a:ext uri="{A12FA001-AC4F-418D-AE19-62706E023703}">
                      <ahyp:hlinkClr xmlns:ahyp="http://schemas.microsoft.com/office/drawing/2018/hyperlinkcolor" val="tx"/>
                    </a:ext>
                  </a:extLst>
                </a:hlinkClick>
              </a:rPr>
              <a:t>https://lazarushouse.org/services/clothing/</a:t>
            </a:r>
            <a:endParaRPr lang="en-US" sz="1600" dirty="0">
              <a:solidFill>
                <a:schemeClr val="accent4">
                  <a:lumMod val="60000"/>
                  <a:lumOff val="40000"/>
                </a:schemeClr>
              </a:solidFill>
            </a:endParaRPr>
          </a:p>
          <a:p>
            <a:r>
              <a:rPr lang="en-US" sz="1600" dirty="0"/>
              <a:t>Ruth's House (</a:t>
            </a:r>
            <a:r>
              <a:rPr lang="it-IT" sz="1600" dirty="0"/>
              <a:t>111 Lafayette Square, Haverhill, MA) accepts clothes in good condition along with other items.</a:t>
            </a:r>
          </a:p>
          <a:p>
            <a:pPr marL="0" indent="0">
              <a:buNone/>
            </a:pPr>
            <a:r>
              <a:rPr lang="en-US" sz="1600" dirty="0">
                <a:solidFill>
                  <a:schemeClr val="accent4">
                    <a:lumMod val="60000"/>
                    <a:lumOff val="40000"/>
                  </a:schemeClr>
                </a:solidFill>
                <a:hlinkClick r:id="rId5">
                  <a:extLst>
                    <a:ext uri="{A12FA001-AC4F-418D-AE19-62706E023703}">
                      <ahyp:hlinkClr xmlns:ahyp="http://schemas.microsoft.com/office/drawing/2018/hyperlinkcolor" val="tx"/>
                    </a:ext>
                  </a:extLst>
                </a:hlinkClick>
              </a:rPr>
              <a:t>https://www.ruthshouse.org/take-action/#donate-clothing-household</a:t>
            </a:r>
            <a:endParaRPr lang="en-US" sz="1600" dirty="0">
              <a:solidFill>
                <a:schemeClr val="accent4">
                  <a:lumMod val="60000"/>
                  <a:lumOff val="40000"/>
                </a:schemeClr>
              </a:solidFill>
            </a:endParaRPr>
          </a:p>
          <a:p>
            <a:r>
              <a:rPr lang="it-IT" sz="1600" dirty="0"/>
              <a:t>The Andover Thrift Store (10 Park St, Andover, MA) accepts clothes in good condition. They also accept other items, and have ceratin windows for donations. Please check their website for the times along with the list of items.</a:t>
            </a:r>
            <a:endParaRPr lang="it-IT" sz="1600" dirty="0">
              <a:solidFill>
                <a:schemeClr val="accent4">
                  <a:lumMod val="60000"/>
                  <a:lumOff val="40000"/>
                </a:schemeClr>
              </a:solidFill>
            </a:endParaRPr>
          </a:p>
          <a:p>
            <a:pPr marL="0" indent="0">
              <a:buNone/>
            </a:pPr>
            <a:r>
              <a:rPr lang="it-IT" sz="1600" dirty="0">
                <a:solidFill>
                  <a:schemeClr val="accent4">
                    <a:lumMod val="60000"/>
                    <a:lumOff val="40000"/>
                  </a:schemeClr>
                </a:solidFill>
                <a:hlinkClick r:id="rId6">
                  <a:extLst>
                    <a:ext uri="{A12FA001-AC4F-418D-AE19-62706E023703}">
                      <ahyp:hlinkClr xmlns:ahyp="http://schemas.microsoft.com/office/drawing/2018/hyperlinkcolor" val="tx"/>
                    </a:ext>
                  </a:extLst>
                </a:hlinkClick>
              </a:rPr>
              <a:t>https://andoverthriftshop.com/donations/</a:t>
            </a:r>
            <a:endParaRPr lang="it-IT" sz="1600" dirty="0">
              <a:solidFill>
                <a:schemeClr val="accent4">
                  <a:lumMod val="60000"/>
                  <a:lumOff val="40000"/>
                </a:schemeClr>
              </a:solidFill>
            </a:endParaRPr>
          </a:p>
          <a:p>
            <a:r>
              <a:rPr lang="en-US" sz="1600" dirty="0"/>
              <a:t>Share the Love (85 Main St, North Andover, MA) accepts women’s clothes and accessories by appointment only.</a:t>
            </a:r>
          </a:p>
          <a:p>
            <a:pPr marL="0" indent="0">
              <a:buNone/>
            </a:pPr>
            <a:r>
              <a:rPr lang="en-US" sz="1600" dirty="0">
                <a:solidFill>
                  <a:schemeClr val="accent4">
                    <a:lumMod val="60000"/>
                    <a:lumOff val="40000"/>
                  </a:schemeClr>
                </a:solidFill>
                <a:hlinkClick r:id="rId7">
                  <a:extLst>
                    <a:ext uri="{A12FA001-AC4F-418D-AE19-62706E023703}">
                      <ahyp:hlinkClr xmlns:ahyp="http://schemas.microsoft.com/office/drawing/2018/hyperlinkcolor" val="tx"/>
                    </a:ext>
                  </a:extLst>
                </a:hlinkClick>
              </a:rPr>
              <a:t>https://sharetheloveconsignment.com/</a:t>
            </a:r>
            <a:endParaRPr lang="en-US" sz="1600" dirty="0">
              <a:solidFill>
                <a:schemeClr val="accent4">
                  <a:lumMod val="60000"/>
                  <a:lumOff val="40000"/>
                </a:schemeClr>
              </a:solidFill>
            </a:endParaRPr>
          </a:p>
          <a:p>
            <a:r>
              <a:rPr lang="en-US" sz="1600" dirty="0"/>
              <a:t>Children’s Orchard (225 Newburyport Turnpike, Rowley, MA) will buy children’s clothes from you, but they must fit certain criteria. Please check their website first.</a:t>
            </a:r>
            <a:endParaRPr lang="en-US" sz="1600" dirty="0">
              <a:solidFill>
                <a:schemeClr val="accent4">
                  <a:lumMod val="60000"/>
                  <a:lumOff val="40000"/>
                </a:schemeClr>
              </a:solidFill>
            </a:endParaRPr>
          </a:p>
          <a:p>
            <a:pPr marL="0" indent="0">
              <a:buNone/>
            </a:pPr>
            <a:r>
              <a:rPr lang="en-US" sz="1600" dirty="0">
                <a:solidFill>
                  <a:schemeClr val="accent4">
                    <a:lumMod val="60000"/>
                    <a:lumOff val="40000"/>
                  </a:schemeClr>
                </a:solidFill>
                <a:hlinkClick r:id="rId8">
                  <a:extLst>
                    <a:ext uri="{A12FA001-AC4F-418D-AE19-62706E023703}">
                      <ahyp:hlinkClr xmlns:ahyp="http://schemas.microsoft.com/office/drawing/2018/hyperlinkcolor" val="tx"/>
                    </a:ext>
                  </a:extLst>
                </a:hlinkClick>
              </a:rPr>
              <a:t>https://rowleyma.childrensorchard.com/pages/sell-to-us</a:t>
            </a:r>
            <a:endParaRPr lang="en-US" sz="1600" dirty="0">
              <a:solidFill>
                <a:schemeClr val="accent4">
                  <a:lumMod val="60000"/>
                  <a:lumOff val="40000"/>
                </a:schemeClr>
              </a:solidFill>
            </a:endParaRPr>
          </a:p>
          <a:p>
            <a:pPr marL="0" indent="0">
              <a:buNone/>
            </a:pPr>
            <a:endParaRPr lang="en-US" sz="1600" dirty="0">
              <a:solidFill>
                <a:schemeClr val="accent4">
                  <a:lumMod val="60000"/>
                  <a:lumOff val="40000"/>
                </a:schemeClr>
              </a:solidFill>
            </a:endParaRPr>
          </a:p>
        </p:txBody>
      </p:sp>
      <p:pic>
        <p:nvPicPr>
          <p:cNvPr id="5" name="Picture 4" descr="A picture containing necktie, wearing, shirt, indoor&#10;&#10;Description automatically generated">
            <a:extLst>
              <a:ext uri="{FF2B5EF4-FFF2-40B4-BE49-F238E27FC236}">
                <a16:creationId xmlns:a16="http://schemas.microsoft.com/office/drawing/2014/main" id="{A7912B49-56B4-AFA9-4935-E9D52E5F9E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343" y="2307701"/>
            <a:ext cx="4935970" cy="2776484"/>
          </a:xfrm>
          <a:prstGeom prst="rect">
            <a:avLst/>
          </a:prstGeom>
        </p:spPr>
      </p:pic>
    </p:spTree>
    <p:extLst>
      <p:ext uri="{BB962C8B-B14F-4D97-AF65-F5344CB8AC3E}">
        <p14:creationId xmlns:p14="http://schemas.microsoft.com/office/powerpoint/2010/main" val="31646083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Clothing &amp; Textiles  </a:t>
            </a:r>
            <a:r>
              <a:rPr lang="en-US" sz="2600" dirty="0"/>
              <a:t>(cont’d)</a:t>
            </a:r>
          </a:p>
        </p:txBody>
      </p:sp>
      <p:sp>
        <p:nvSpPr>
          <p:cNvPr id="6" name="TextBox 5">
            <a:extLst>
              <a:ext uri="{FF2B5EF4-FFF2-40B4-BE49-F238E27FC236}">
                <a16:creationId xmlns:a16="http://schemas.microsoft.com/office/drawing/2014/main" id="{D987EACD-059C-AD50-4B50-A37B9A21F4DD}"/>
              </a:ext>
            </a:extLst>
          </p:cNvPr>
          <p:cNvSpPr txBox="1"/>
          <p:nvPr/>
        </p:nvSpPr>
        <p:spPr>
          <a:xfrm>
            <a:off x="6423030" y="1056787"/>
            <a:ext cx="5102441" cy="5550237"/>
          </a:xfrm>
          <a:prstGeom prst="rect">
            <a:avLst/>
          </a:prstGeom>
          <a:noFill/>
        </p:spPr>
        <p:txBody>
          <a:bodyPr wrap="square">
            <a:spAutoFit/>
          </a:bodyPr>
          <a:lstStyle/>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You can also drop off textiles at one of the yellow “clothes and shoes” bins. The yellow bins accept all textiles unless they are dirty, wet, or moldy. This means they accept bedding, towels and torn fabrics as well.</a:t>
            </a:r>
          </a:p>
          <a:p>
            <a:pPr marL="285750" indent="-285750">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North Fire Station at 250 Howe Street</a:t>
            </a: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Vana Mart at 163 Swan Street</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A&amp;B Package Store at 161 Pelham Street</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Galloways Convenience at 176 at Pelham Street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Rt. 97 House of Pizza at </a:t>
            </a:r>
            <a:r>
              <a:rPr lang="en-US" sz="1800" dirty="0">
                <a:effectLst/>
                <a:latin typeface="Calibri" panose="020F0502020204030204" pitchFamily="34" charset="0"/>
                <a:ea typeface="Calibri" panose="020F0502020204030204" pitchFamily="34" charset="0"/>
                <a:cs typeface="Calibri" panose="020F0502020204030204" pitchFamily="34" charset="0"/>
              </a:rPr>
              <a:t>11 Ayers Village Road</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George’s Bakery at </a:t>
            </a:r>
            <a:r>
              <a:rPr lang="en-US" sz="1800" dirty="0">
                <a:effectLst/>
                <a:latin typeface="Calibri" panose="020F0502020204030204" pitchFamily="34" charset="0"/>
                <a:ea typeface="Calibri" panose="020F0502020204030204" pitchFamily="34" charset="0"/>
                <a:cs typeface="Calibri" panose="020F0502020204030204" pitchFamily="34" charset="0"/>
              </a:rPr>
              <a:t>26 Spruce Street</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YMCA at 129 Haverhill Street</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Haven of Hope at 76 Union Street</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Merrimack Plaza Mobil at 214 Haverhill Street</a:t>
            </a:r>
          </a:p>
          <a:p>
            <a:pPr marL="285750" marR="0" indent="-285750">
              <a:spcBef>
                <a:spcPts val="0"/>
              </a:spcBef>
              <a:spcAft>
                <a:spcPts val="800"/>
              </a:spcAft>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Salvation Army bin at Methuen Transfer Station (50 Huntington Ave, Methuen, MA)</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5BB419D2-F8BD-096C-A827-F68A1F15CAB1}"/>
              </a:ext>
            </a:extLst>
          </p:cNvPr>
          <p:cNvSpPr>
            <a:spLocks noGrp="1"/>
          </p:cNvSpPr>
          <p:nvPr>
            <p:ph idx="1"/>
          </p:nvPr>
        </p:nvSpPr>
        <p:spPr>
          <a:xfrm>
            <a:off x="833002" y="1455938"/>
            <a:ext cx="5107639" cy="4494496"/>
          </a:xfrm>
        </p:spPr>
        <p:txBody>
          <a:bodyPr>
            <a:normAutofit fontScale="70000" lnSpcReduction="20000"/>
          </a:bodyPr>
          <a:lstStyle/>
          <a:p>
            <a:r>
              <a:rPr lang="en-US" sz="2400" dirty="0"/>
              <a:t>Methuen public schools all have Bay State Textile bins that raise money for school programs based on tonnage of textile material collected. Most forms of textiles are accepted as long as they are clean.  For specific questions on what to donate visit their website</a:t>
            </a:r>
          </a:p>
          <a:p>
            <a:r>
              <a:rPr lang="en-US" sz="2400" dirty="0"/>
              <a:t>Methuen High School (</a:t>
            </a:r>
            <a:r>
              <a:rPr lang="de-DE" sz="2400" dirty="0"/>
              <a:t>1 Ranger Rd, Methuen, MA)</a:t>
            </a:r>
            <a:endParaRPr lang="en-US" sz="2400" dirty="0"/>
          </a:p>
          <a:p>
            <a:r>
              <a:rPr lang="en-US" sz="2400" dirty="0"/>
              <a:t>Marsh Grammar School (309 Pelham St, Methuen, MA)</a:t>
            </a:r>
          </a:p>
          <a:p>
            <a:r>
              <a:rPr lang="en-US" sz="2400" dirty="0"/>
              <a:t>Comprehensive Grammar School (100 Howe St, Methuen, MA)</a:t>
            </a:r>
          </a:p>
          <a:p>
            <a:r>
              <a:rPr lang="en-US" sz="2400" dirty="0"/>
              <a:t>Donald P Timony Grammar School (45 Pleasant View St, Methuen, MA)</a:t>
            </a:r>
          </a:p>
          <a:p>
            <a:r>
              <a:rPr lang="en-US" sz="2400" dirty="0"/>
              <a:t>Tenney Grammar School (75 Pleasant St, Methuen, MA)</a:t>
            </a:r>
          </a:p>
          <a:p>
            <a:r>
              <a:rPr lang="en-US" sz="2400" dirty="0"/>
              <a:t>Central School Admin Building (10 Ditson Place)</a:t>
            </a:r>
          </a:p>
          <a:p>
            <a:pPr marL="0" indent="0">
              <a:buNone/>
            </a:pPr>
            <a:r>
              <a:rPr lang="en-US" sz="2400"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www.baystatetextiles.com</a:t>
            </a:r>
            <a:endParaRPr lang="en-US" sz="2400" dirty="0">
              <a:solidFill>
                <a:schemeClr val="accent4">
                  <a:lumMod val="60000"/>
                  <a:lumOff val="40000"/>
                </a:schemeClr>
              </a:solidFill>
            </a:endParaRPr>
          </a:p>
          <a:p>
            <a:endParaRPr lang="en-US" dirty="0">
              <a:solidFill>
                <a:schemeClr val="accent4">
                  <a:lumMod val="60000"/>
                  <a:lumOff val="40000"/>
                </a:schemeClr>
              </a:solidFill>
            </a:endParaRPr>
          </a:p>
          <a:p>
            <a:endParaRPr lang="en-US" dirty="0"/>
          </a:p>
        </p:txBody>
      </p:sp>
    </p:spTree>
    <p:extLst>
      <p:ext uri="{BB962C8B-B14F-4D97-AF65-F5344CB8AC3E}">
        <p14:creationId xmlns:p14="http://schemas.microsoft.com/office/powerpoint/2010/main" val="124435286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1E-58CC-4515-4667-F48511CC81E5}"/>
              </a:ext>
            </a:extLst>
          </p:cNvPr>
          <p:cNvSpPr>
            <a:spLocks noGrp="1"/>
          </p:cNvSpPr>
          <p:nvPr>
            <p:ph type="title"/>
          </p:nvPr>
        </p:nvSpPr>
        <p:spPr>
          <a:xfrm>
            <a:off x="833002" y="448253"/>
            <a:ext cx="10520702" cy="1325563"/>
          </a:xfrm>
        </p:spPr>
        <p:txBody>
          <a:bodyPr>
            <a:normAutofit/>
          </a:bodyPr>
          <a:lstStyle/>
          <a:p>
            <a:r>
              <a:rPr lang="en-US" dirty="0"/>
              <a:t>Construction Debris </a:t>
            </a:r>
            <a:endParaRPr lang="en-US" sz="2600" dirty="0"/>
          </a:p>
        </p:txBody>
      </p:sp>
      <p:sp>
        <p:nvSpPr>
          <p:cNvPr id="7" name="Content Placeholder 6">
            <a:extLst>
              <a:ext uri="{FF2B5EF4-FFF2-40B4-BE49-F238E27FC236}">
                <a16:creationId xmlns:a16="http://schemas.microsoft.com/office/drawing/2014/main" id="{5BB419D2-F8BD-096C-A827-F68A1F15CAB1}"/>
              </a:ext>
            </a:extLst>
          </p:cNvPr>
          <p:cNvSpPr>
            <a:spLocks noGrp="1"/>
          </p:cNvSpPr>
          <p:nvPr>
            <p:ph idx="1"/>
          </p:nvPr>
        </p:nvSpPr>
        <p:spPr>
          <a:xfrm>
            <a:off x="833002" y="1455938"/>
            <a:ext cx="5107639" cy="4494496"/>
          </a:xfrm>
        </p:spPr>
        <p:txBody>
          <a:bodyPr>
            <a:normAutofit/>
          </a:bodyPr>
          <a:lstStyle/>
          <a:p>
            <a:r>
              <a:rPr lang="en-US" sz="2400" dirty="0"/>
              <a:t>An alternative to the Methuen Transfer Station for disposal of construction debris is the Agretech Corp. facility  at 50 Jackson Street in Dracut, MA.     Agretech accepts asphalt, bricks, and concrete for reuse at a fee. </a:t>
            </a:r>
            <a:r>
              <a:rPr lang="en-US" sz="2400"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https://agretechcorp.com/disposal/</a:t>
            </a:r>
            <a:endParaRPr lang="en-US" sz="2400" dirty="0">
              <a:solidFill>
                <a:schemeClr val="accent4">
                  <a:lumMod val="60000"/>
                  <a:lumOff val="40000"/>
                </a:schemeClr>
              </a:solidFill>
            </a:endParaRPr>
          </a:p>
          <a:p>
            <a:pPr marL="0" indent="0">
              <a:buNone/>
            </a:pPr>
            <a:endParaRPr lang="en-US" dirty="0">
              <a:solidFill>
                <a:schemeClr val="accent4">
                  <a:lumMod val="60000"/>
                  <a:lumOff val="40000"/>
                </a:schemeClr>
              </a:solidFill>
            </a:endParaRPr>
          </a:p>
          <a:p>
            <a:endParaRPr lang="en-US" dirty="0"/>
          </a:p>
        </p:txBody>
      </p:sp>
      <p:pic>
        <p:nvPicPr>
          <p:cNvPr id="4" name="Picture 3" descr="A picture containing outdoor, box, marketplace, pile&#10;&#10;Description automatically generated">
            <a:extLst>
              <a:ext uri="{FF2B5EF4-FFF2-40B4-BE49-F238E27FC236}">
                <a16:creationId xmlns:a16="http://schemas.microsoft.com/office/drawing/2014/main" id="{FF442768-5AF6-8290-1DD0-1672E3D86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911" y="2641034"/>
            <a:ext cx="4475211" cy="2983474"/>
          </a:xfrm>
          <a:prstGeom prst="rect">
            <a:avLst/>
          </a:prstGeom>
        </p:spPr>
      </p:pic>
    </p:spTree>
    <p:extLst>
      <p:ext uri="{BB962C8B-B14F-4D97-AF65-F5344CB8AC3E}">
        <p14:creationId xmlns:p14="http://schemas.microsoft.com/office/powerpoint/2010/main" val="9075321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517</TotalTime>
  <Words>1845</Words>
  <Application>Microsoft Office PowerPoint</Application>
  <PresentationFormat>Widescreen</PresentationFormat>
  <Paragraphs>135</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Helvetica</vt:lpstr>
      <vt:lpstr>Office Theme</vt:lpstr>
      <vt:lpstr>No-Cost or Low-Cost Options for Reuse or Disposal</vt:lpstr>
      <vt:lpstr>Table of Contents</vt:lpstr>
      <vt:lpstr>Batteries</vt:lpstr>
      <vt:lpstr>Bicycles</vt:lpstr>
      <vt:lpstr>Blankets</vt:lpstr>
      <vt:lpstr>Books</vt:lpstr>
      <vt:lpstr>Clothing &amp; Textiles</vt:lpstr>
      <vt:lpstr>Clothing &amp; Textiles  (cont’d)</vt:lpstr>
      <vt:lpstr>Construction Debris </vt:lpstr>
      <vt:lpstr>Electronics and Computer Parts</vt:lpstr>
      <vt:lpstr>Eyeglasses</vt:lpstr>
      <vt:lpstr>Fluorescent Light Bulbs</vt:lpstr>
      <vt:lpstr>Ink Cartridges</vt:lpstr>
      <vt:lpstr>Medical Aids</vt:lpstr>
      <vt:lpstr>Mercury Items (Thermometers)</vt:lpstr>
      <vt:lpstr>Metal Items &amp; Scrap Metal</vt:lpstr>
      <vt:lpstr>Motor Oil</vt:lpstr>
      <vt:lpstr>Packaging Materials</vt:lpstr>
      <vt:lpstr>Paint (Latex)</vt:lpstr>
      <vt:lpstr>Paint (Oil)</vt:lpstr>
      <vt:lpstr>Plastic Bags</vt:lpstr>
      <vt:lpstr>Sharps &amp; Needles</vt:lpstr>
      <vt:lpstr>Tires</vt:lpstr>
      <vt:lpstr>Unwanted or Expired Medication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 Ways to Recycle</dc:title>
  <dc:creator>Demers, Jason</dc:creator>
  <cp:lastModifiedBy>Molori, John R</cp:lastModifiedBy>
  <cp:revision>39</cp:revision>
  <dcterms:created xsi:type="dcterms:W3CDTF">2022-07-27T15:33:54Z</dcterms:created>
  <dcterms:modified xsi:type="dcterms:W3CDTF">2022-08-29T19:11:15Z</dcterms:modified>
</cp:coreProperties>
</file>